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42"/>
  </p:notesMasterIdLst>
  <p:handoutMasterIdLst>
    <p:handoutMasterId r:id="rId43"/>
  </p:handoutMasterIdLst>
  <p:sldIdLst>
    <p:sldId id="256" r:id="rId2"/>
    <p:sldId id="410" r:id="rId3"/>
    <p:sldId id="411" r:id="rId4"/>
    <p:sldId id="317" r:id="rId5"/>
    <p:sldId id="267" r:id="rId6"/>
    <p:sldId id="331" r:id="rId7"/>
    <p:sldId id="354" r:id="rId8"/>
    <p:sldId id="332" r:id="rId9"/>
    <p:sldId id="355" r:id="rId10"/>
    <p:sldId id="333" r:id="rId11"/>
    <p:sldId id="334" r:id="rId12"/>
    <p:sldId id="336" r:id="rId13"/>
    <p:sldId id="352" r:id="rId14"/>
    <p:sldId id="340" r:id="rId15"/>
    <p:sldId id="413" r:id="rId16"/>
    <p:sldId id="376" r:id="rId17"/>
    <p:sldId id="337" r:id="rId18"/>
    <p:sldId id="353" r:id="rId19"/>
    <p:sldId id="338" r:id="rId20"/>
    <p:sldId id="339" r:id="rId21"/>
    <p:sldId id="325" r:id="rId22"/>
    <p:sldId id="342" r:id="rId23"/>
    <p:sldId id="343" r:id="rId24"/>
    <p:sldId id="344" r:id="rId25"/>
    <p:sldId id="345" r:id="rId26"/>
    <p:sldId id="328" r:id="rId27"/>
    <p:sldId id="329" r:id="rId28"/>
    <p:sldId id="349" r:id="rId29"/>
    <p:sldId id="278" r:id="rId30"/>
    <p:sldId id="412" r:id="rId31"/>
    <p:sldId id="280" r:id="rId32"/>
    <p:sldId id="358" r:id="rId33"/>
    <p:sldId id="386" r:id="rId34"/>
    <p:sldId id="365" r:id="rId35"/>
    <p:sldId id="359" r:id="rId36"/>
    <p:sldId id="357" r:id="rId37"/>
    <p:sldId id="364" r:id="rId38"/>
    <p:sldId id="363" r:id="rId39"/>
    <p:sldId id="361" r:id="rId40"/>
    <p:sldId id="362" r:id="rId41"/>
  </p:sldIdLst>
  <p:sldSz cx="12188825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5" pos="3839">
          <p15:clr>
            <a:srgbClr val="A4A3A4"/>
          </p15:clr>
        </p15:guide>
        <p15:guide id="6" pos="100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73A0DAA-6AF3-43AB-8588-CEC1D06C72B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 showGuides="1">
      <p:cViewPr varScale="1">
        <p:scale>
          <a:sx n="69" d="100"/>
          <a:sy n="69" d="100"/>
        </p:scale>
        <p:origin x="756" y="60"/>
      </p:cViewPr>
      <p:guideLst>
        <p:guide orient="horz" pos="2160"/>
        <p:guide pos="3839"/>
        <p:guide pos="1007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85" d="100"/>
          <a:sy n="85" d="100"/>
        </p:scale>
        <p:origin x="3054" y="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handoutMaster" Target="handoutMasters/handoutMaster1.xml"/><Relationship Id="rId48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oç. Dr. Osman GÜNAY" userId="19d97cfc8b353dd9" providerId="LiveId" clId="{434AC02A-EA75-4D35-8C16-C7E25607B13E}"/>
    <pc:docChg chg="addSld modSld">
      <pc:chgData name="Doç. Dr. Osman GÜNAY" userId="19d97cfc8b353dd9" providerId="LiveId" clId="{434AC02A-EA75-4D35-8C16-C7E25607B13E}" dt="2022-10-02T15:31:17.871" v="1" actId="6549"/>
      <pc:docMkLst>
        <pc:docMk/>
      </pc:docMkLst>
      <pc:sldChg chg="modSp mod">
        <pc:chgData name="Doç. Dr. Osman GÜNAY" userId="19d97cfc8b353dd9" providerId="LiveId" clId="{434AC02A-EA75-4D35-8C16-C7E25607B13E}" dt="2022-10-02T15:31:17.871" v="1" actId="6549"/>
        <pc:sldMkLst>
          <pc:docMk/>
          <pc:sldMk cId="506761459" sldId="256"/>
        </pc:sldMkLst>
        <pc:spChg chg="mod">
          <ac:chgData name="Doç. Dr. Osman GÜNAY" userId="19d97cfc8b353dd9" providerId="LiveId" clId="{434AC02A-EA75-4D35-8C16-C7E25607B13E}" dt="2022-10-02T15:31:17.871" v="1" actId="6549"/>
          <ac:spMkLst>
            <pc:docMk/>
            <pc:sldMk cId="506761459" sldId="256"/>
            <ac:spMk id="2" creationId="{00000000-0000-0000-0000-000000000000}"/>
          </ac:spMkLst>
        </pc:spChg>
      </pc:sldChg>
      <pc:sldChg chg="add">
        <pc:chgData name="Doç. Dr. Osman GÜNAY" userId="19d97cfc8b353dd9" providerId="LiveId" clId="{434AC02A-EA75-4D35-8C16-C7E25607B13E}" dt="2022-10-02T15:31:00.530" v="0"/>
        <pc:sldMkLst>
          <pc:docMk/>
          <pc:sldMk cId="450816926" sldId="278"/>
        </pc:sldMkLst>
      </pc:sldChg>
      <pc:sldChg chg="add">
        <pc:chgData name="Doç. Dr. Osman GÜNAY" userId="19d97cfc8b353dd9" providerId="LiveId" clId="{434AC02A-EA75-4D35-8C16-C7E25607B13E}" dt="2022-10-02T15:31:00.530" v="0"/>
        <pc:sldMkLst>
          <pc:docMk/>
          <pc:sldMk cId="3739065267" sldId="280"/>
        </pc:sldMkLst>
      </pc:sldChg>
      <pc:sldChg chg="add">
        <pc:chgData name="Doç. Dr. Osman GÜNAY" userId="19d97cfc8b353dd9" providerId="LiveId" clId="{434AC02A-EA75-4D35-8C16-C7E25607B13E}" dt="2022-10-02T15:31:00.530" v="0"/>
        <pc:sldMkLst>
          <pc:docMk/>
          <pc:sldMk cId="2607908676" sldId="357"/>
        </pc:sldMkLst>
      </pc:sldChg>
      <pc:sldChg chg="add">
        <pc:chgData name="Doç. Dr. Osman GÜNAY" userId="19d97cfc8b353dd9" providerId="LiveId" clId="{434AC02A-EA75-4D35-8C16-C7E25607B13E}" dt="2022-10-02T15:31:00.530" v="0"/>
        <pc:sldMkLst>
          <pc:docMk/>
          <pc:sldMk cId="225322261" sldId="358"/>
        </pc:sldMkLst>
      </pc:sldChg>
      <pc:sldChg chg="add">
        <pc:chgData name="Doç. Dr. Osman GÜNAY" userId="19d97cfc8b353dd9" providerId="LiveId" clId="{434AC02A-EA75-4D35-8C16-C7E25607B13E}" dt="2022-10-02T15:31:00.530" v="0"/>
        <pc:sldMkLst>
          <pc:docMk/>
          <pc:sldMk cId="1014571673" sldId="359"/>
        </pc:sldMkLst>
      </pc:sldChg>
      <pc:sldChg chg="add">
        <pc:chgData name="Doç. Dr. Osman GÜNAY" userId="19d97cfc8b353dd9" providerId="LiveId" clId="{434AC02A-EA75-4D35-8C16-C7E25607B13E}" dt="2022-10-02T15:31:00.530" v="0"/>
        <pc:sldMkLst>
          <pc:docMk/>
          <pc:sldMk cId="3946578793" sldId="361"/>
        </pc:sldMkLst>
      </pc:sldChg>
      <pc:sldChg chg="add">
        <pc:chgData name="Doç. Dr. Osman GÜNAY" userId="19d97cfc8b353dd9" providerId="LiveId" clId="{434AC02A-EA75-4D35-8C16-C7E25607B13E}" dt="2022-10-02T15:31:00.530" v="0"/>
        <pc:sldMkLst>
          <pc:docMk/>
          <pc:sldMk cId="24598786" sldId="362"/>
        </pc:sldMkLst>
      </pc:sldChg>
      <pc:sldChg chg="add">
        <pc:chgData name="Doç. Dr. Osman GÜNAY" userId="19d97cfc8b353dd9" providerId="LiveId" clId="{434AC02A-EA75-4D35-8C16-C7E25607B13E}" dt="2022-10-02T15:31:00.530" v="0"/>
        <pc:sldMkLst>
          <pc:docMk/>
          <pc:sldMk cId="3831170812" sldId="363"/>
        </pc:sldMkLst>
      </pc:sldChg>
      <pc:sldChg chg="add">
        <pc:chgData name="Doç. Dr. Osman GÜNAY" userId="19d97cfc8b353dd9" providerId="LiveId" clId="{434AC02A-EA75-4D35-8C16-C7E25607B13E}" dt="2022-10-02T15:31:00.530" v="0"/>
        <pc:sldMkLst>
          <pc:docMk/>
          <pc:sldMk cId="3841393398" sldId="364"/>
        </pc:sldMkLst>
      </pc:sldChg>
      <pc:sldChg chg="add">
        <pc:chgData name="Doç. Dr. Osman GÜNAY" userId="19d97cfc8b353dd9" providerId="LiveId" clId="{434AC02A-EA75-4D35-8C16-C7E25607B13E}" dt="2022-10-02T15:31:00.530" v="0"/>
        <pc:sldMkLst>
          <pc:docMk/>
          <pc:sldMk cId="2174660525" sldId="365"/>
        </pc:sldMkLst>
      </pc:sldChg>
      <pc:sldChg chg="add">
        <pc:chgData name="Doç. Dr. Osman GÜNAY" userId="19d97cfc8b353dd9" providerId="LiveId" clId="{434AC02A-EA75-4D35-8C16-C7E25607B13E}" dt="2022-10-02T15:31:00.530" v="0"/>
        <pc:sldMkLst>
          <pc:docMk/>
          <pc:sldMk cId="4212101183" sldId="386"/>
        </pc:sldMkLst>
      </pc:sldChg>
    </pc:docChg>
  </pc:docChgLst>
  <pc:docChgLst>
    <pc:chgData name="Doç. Dr. Osman GÜNAY" userId="19d97cfc8b353dd9" providerId="LiveId" clId="{BE8E6FF7-33F2-48C8-AA0C-3CFBF00B2259}"/>
    <pc:docChg chg="custSel addSld modSld">
      <pc:chgData name="Doç. Dr. Osman GÜNAY" userId="19d97cfc8b353dd9" providerId="LiveId" clId="{BE8E6FF7-33F2-48C8-AA0C-3CFBF00B2259}" dt="2022-10-02T17:09:55.069" v="5" actId="14100"/>
      <pc:docMkLst>
        <pc:docMk/>
      </pc:docMkLst>
      <pc:sldChg chg="delSp modSp mod">
        <pc:chgData name="Doç. Dr. Osman GÜNAY" userId="19d97cfc8b353dd9" providerId="LiveId" clId="{BE8E6FF7-33F2-48C8-AA0C-3CFBF00B2259}" dt="2022-10-02T17:09:55.069" v="5" actId="14100"/>
        <pc:sldMkLst>
          <pc:docMk/>
          <pc:sldMk cId="450816926" sldId="278"/>
        </pc:sldMkLst>
        <pc:spChg chg="mod">
          <ac:chgData name="Doç. Dr. Osman GÜNAY" userId="19d97cfc8b353dd9" providerId="LiveId" clId="{BE8E6FF7-33F2-48C8-AA0C-3CFBF00B2259}" dt="2022-10-02T17:09:55.069" v="5" actId="14100"/>
          <ac:spMkLst>
            <pc:docMk/>
            <pc:sldMk cId="450816926" sldId="278"/>
            <ac:spMk id="3" creationId="{00000000-0000-0000-0000-000000000000}"/>
          </ac:spMkLst>
        </pc:spChg>
        <pc:picChg chg="del">
          <ac:chgData name="Doç. Dr. Osman GÜNAY" userId="19d97cfc8b353dd9" providerId="LiveId" clId="{BE8E6FF7-33F2-48C8-AA0C-3CFBF00B2259}" dt="2022-10-02T17:09:41.964" v="2" actId="478"/>
          <ac:picMkLst>
            <pc:docMk/>
            <pc:sldMk cId="450816926" sldId="278"/>
            <ac:picMk id="6" creationId="{00000000-0000-0000-0000-000000000000}"/>
          </ac:picMkLst>
        </pc:picChg>
        <pc:picChg chg="del">
          <ac:chgData name="Doç. Dr. Osman GÜNAY" userId="19d97cfc8b353dd9" providerId="LiveId" clId="{BE8E6FF7-33F2-48C8-AA0C-3CFBF00B2259}" dt="2022-10-02T17:09:44.333" v="3" actId="478"/>
          <ac:picMkLst>
            <pc:docMk/>
            <pc:sldMk cId="450816926" sldId="278"/>
            <ac:picMk id="8" creationId="{00000000-0000-0000-0000-000000000000}"/>
          </ac:picMkLst>
        </pc:picChg>
        <pc:picChg chg="del">
          <ac:chgData name="Doç. Dr. Osman GÜNAY" userId="19d97cfc8b353dd9" providerId="LiveId" clId="{BE8E6FF7-33F2-48C8-AA0C-3CFBF00B2259}" dt="2022-10-02T17:09:39.126" v="1" actId="478"/>
          <ac:picMkLst>
            <pc:docMk/>
            <pc:sldMk cId="450816926" sldId="278"/>
            <ac:picMk id="9" creationId="{00000000-0000-0000-0000-000000000000}"/>
          </ac:picMkLst>
        </pc:picChg>
      </pc:sldChg>
      <pc:sldChg chg="add">
        <pc:chgData name="Doç. Dr. Osman GÜNAY" userId="19d97cfc8b353dd9" providerId="LiveId" clId="{BE8E6FF7-33F2-48C8-AA0C-3CFBF00B2259}" dt="2022-10-02T17:09:22.876" v="0"/>
        <pc:sldMkLst>
          <pc:docMk/>
          <pc:sldMk cId="2282039803" sldId="412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 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tr-TR" dirty="0"/>
          </a:p>
        </p:txBody>
      </p:sp>
      <p:sp>
        <p:nvSpPr>
          <p:cNvPr id="3" name="Tarih Yer Tutucusu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E6CF3DC6-2E6B-46D2-88B7-5E4FA9F2456C}" type="datetime1">
              <a:rPr lang="tr-TR" smtClean="0"/>
              <a:t>14.12.2022</a:t>
            </a:fld>
            <a:endParaRPr lang="tr-TR" dirty="0"/>
          </a:p>
        </p:txBody>
      </p:sp>
      <p:sp>
        <p:nvSpPr>
          <p:cNvPr id="4" name="Alt Bilgi Yer Tutucusu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tr-TR" dirty="0"/>
          </a:p>
        </p:txBody>
      </p:sp>
      <p:sp>
        <p:nvSpPr>
          <p:cNvPr id="5" name="Slayt Numarası Yer Tutucusu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4360E59-1627-4404-ACC5-51C744AB0F27}" type="slidenum">
              <a:rPr lang="tr-TR" smtClean="0"/>
              <a:t>‹#›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51622542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 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pPr rtl="0"/>
            <a:endParaRPr lang="tr-TR" noProof="0" dirty="0"/>
          </a:p>
        </p:txBody>
      </p:sp>
      <p:sp>
        <p:nvSpPr>
          <p:cNvPr id="3" name="Tarih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pPr rtl="0"/>
            <a:fld id="{C862C37A-C02D-4B55-998D-02E3C9E4AAAD}" type="datetime1">
              <a:rPr lang="tr-TR" noProof="0" smtClean="0"/>
              <a:t>14.12.2022</a:t>
            </a:fld>
            <a:endParaRPr lang="tr-TR" noProof="0" dirty="0"/>
          </a:p>
        </p:txBody>
      </p:sp>
      <p:sp>
        <p:nvSpPr>
          <p:cNvPr id="4" name="Slayt Görüntüsü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tr-TR" noProof="0" dirty="0"/>
          </a:p>
        </p:txBody>
      </p:sp>
      <p:sp>
        <p:nvSpPr>
          <p:cNvPr id="5" name="Notlar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tr-TR" noProof="0" dirty="0"/>
              <a:t>Asıl metin stillerini düzenlemek için tıklayın</a:t>
            </a:r>
          </a:p>
          <a:p>
            <a:pPr lvl="1" rtl="0"/>
            <a:r>
              <a:rPr lang="tr-TR" noProof="0" dirty="0"/>
              <a:t>İkinci düzey</a:t>
            </a:r>
          </a:p>
          <a:p>
            <a:pPr lvl="2" rtl="0"/>
            <a:r>
              <a:rPr lang="tr-TR" noProof="0" dirty="0"/>
              <a:t>Üçüncü düzey</a:t>
            </a:r>
          </a:p>
          <a:p>
            <a:pPr lvl="3" rtl="0"/>
            <a:r>
              <a:rPr lang="tr-TR" noProof="0" dirty="0"/>
              <a:t>Dördüncü düzey</a:t>
            </a:r>
          </a:p>
          <a:p>
            <a:pPr lvl="4" rtl="0"/>
            <a:r>
              <a:rPr lang="tr-TR" noProof="0" dirty="0"/>
              <a:t>Beşinci düzey</a:t>
            </a:r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pPr rtl="0"/>
            <a:endParaRPr lang="tr-TR" noProof="0" dirty="0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pPr rtl="0"/>
            <a:fld id="{841221E5-7225-48EB-A4EE-420E7BFCF705}" type="slidenum">
              <a:rPr lang="tr-TR" noProof="0" smtClean="0"/>
              <a:pPr/>
              <a:t>‹#›</a:t>
            </a:fld>
            <a:endParaRPr lang="tr-TR" noProof="0" dirty="0"/>
          </a:p>
        </p:txBody>
      </p:sp>
    </p:spTree>
    <p:extLst>
      <p:ext uri="{BB962C8B-B14F-4D97-AF65-F5344CB8AC3E}">
        <p14:creationId xmlns:p14="http://schemas.microsoft.com/office/powerpoint/2010/main" val="155666991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41221E5-7225-48EB-A4EE-420E7BFCF705}" type="slidenum">
              <a:rPr lang="tr-TR" smtClean="0"/>
              <a:pPr rtl="0"/>
              <a:t>1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5285655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41221E5-7225-48EB-A4EE-420E7BFCF705}" type="slidenum">
              <a:rPr lang="tr-TR" smtClean="0"/>
              <a:pPr rtl="0"/>
              <a:t>5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2755186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l" defTabSz="930275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l" defTabSz="930275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l" defTabSz="930275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l" defTabSz="930275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0BE5DB2A-1BE1-46B7-8353-E4AF7F0093B1}" type="slidenum">
              <a:rPr lang="en-US" altLang="ar-SA"/>
              <a:pPr eaLnBrk="1" hangingPunct="1"/>
              <a:t>33</a:t>
            </a:fld>
            <a:endParaRPr lang="en-US" altLang="ar-SA"/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17513" y="703263"/>
            <a:ext cx="6164262" cy="3468687"/>
          </a:xfrm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450" y="4410075"/>
            <a:ext cx="5130800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ar-SA" dirty="0">
                <a:latin typeface="Arial" panose="020B0604020202020204" pitchFamily="34" charset="0"/>
              </a:rPr>
              <a:t>How long has it been?  </a:t>
            </a:r>
          </a:p>
          <a:p>
            <a:pPr eaLnBrk="1" hangingPunct="1">
              <a:buFontTx/>
              <a:buChar char="•"/>
            </a:pPr>
            <a:r>
              <a:rPr lang="en-US" altLang="ar-SA" dirty="0">
                <a:latin typeface="Arial" panose="020B0604020202020204" pitchFamily="34" charset="0"/>
              </a:rPr>
              <a:t>Henri discovered radioactivity back in 1896!</a:t>
            </a:r>
          </a:p>
          <a:p>
            <a:pPr eaLnBrk="1" hangingPunct="1">
              <a:buFontTx/>
              <a:buChar char="•"/>
            </a:pPr>
            <a:r>
              <a:rPr lang="en-US" altLang="ar-SA" dirty="0">
                <a:latin typeface="Arial" panose="020B0604020202020204" pitchFamily="34" charset="0"/>
              </a:rPr>
              <a:t>That means that we’ve been studying radiation and its effects on humans for more than 100 years!</a:t>
            </a:r>
          </a:p>
        </p:txBody>
      </p:sp>
    </p:spTree>
    <p:extLst>
      <p:ext uri="{BB962C8B-B14F-4D97-AF65-F5344CB8AC3E}">
        <p14:creationId xmlns:p14="http://schemas.microsoft.com/office/powerpoint/2010/main" val="2423202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565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5651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6994" y="758952"/>
            <a:ext cx="10055781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998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9764" y="4455621"/>
            <a:ext cx="10055781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399" cap="all" spc="200" baseline="0">
                <a:solidFill>
                  <a:schemeClr val="tx2"/>
                </a:solidFill>
                <a:latin typeface="+mj-lt"/>
              </a:defRPr>
            </a:lvl1pPr>
            <a:lvl2pPr marL="457063" indent="0" algn="ctr">
              <a:buNone/>
              <a:defRPr sz="2399"/>
            </a:lvl2pPr>
            <a:lvl3pPr marL="914126" indent="0" algn="ctr">
              <a:buNone/>
              <a:defRPr sz="2399"/>
            </a:lvl3pPr>
            <a:lvl4pPr marL="1371189" indent="0" algn="ctr">
              <a:buNone/>
              <a:defRPr sz="1999"/>
            </a:lvl4pPr>
            <a:lvl5pPr marL="1828251" indent="0" algn="ctr">
              <a:buNone/>
              <a:defRPr sz="1999"/>
            </a:lvl5pPr>
            <a:lvl6pPr marL="2285314" indent="0" algn="ctr">
              <a:buNone/>
              <a:defRPr sz="1999"/>
            </a:lvl6pPr>
            <a:lvl7pPr marL="2742377" indent="0" algn="ctr">
              <a:buNone/>
              <a:defRPr sz="1999"/>
            </a:lvl7pPr>
            <a:lvl8pPr marL="3199440" indent="0" algn="ctr">
              <a:buNone/>
              <a:defRPr sz="1999"/>
            </a:lvl8pPr>
            <a:lvl9pPr marL="3656503" indent="0" algn="ctr">
              <a:buNone/>
              <a:defRPr sz="1999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BF0BAF8E-2B23-4ED1-AE30-CF32834E9141}" type="datetime1">
              <a:rPr lang="tr-TR" noProof="0" smtClean="0"/>
              <a:t>14.12.2022</a:t>
            </a:fld>
            <a:endParaRPr lang="tr-TR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tr-TR" noProof="0"/>
              <a:t>Alt bilgi ekleme</a:t>
            </a:r>
            <a:endParaRPr lang="tr-TR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DC1BBB0-96F0-4077-A278-0F3FB5C104D3}" type="slidenum">
              <a:rPr lang="tr-TR" noProof="0" smtClean="0"/>
              <a:pPr/>
              <a:t>‹#›</a:t>
            </a:fld>
            <a:endParaRPr lang="tr-TR" noProof="0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344" y="4343400"/>
            <a:ext cx="987294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1310961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BF0BAF8E-2B23-4ED1-AE30-CF32834E9141}" type="datetime1">
              <a:rPr lang="tr-TR" noProof="0" smtClean="0"/>
              <a:t>14.12.2022</a:t>
            </a:fld>
            <a:endParaRPr lang="tr-TR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tr-TR" noProof="0"/>
              <a:t>Alt bilgi ekleme</a:t>
            </a:r>
            <a:endParaRPr lang="tr-TR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DC1BBB0-96F0-4077-A278-0F3FB5C104D3}" type="slidenum">
              <a:rPr lang="tr-TR" noProof="0" smtClean="0"/>
              <a:pPr/>
              <a:t>‹#›</a:t>
            </a:fld>
            <a:endParaRPr lang="tr-TR" noProof="0" dirty="0"/>
          </a:p>
        </p:txBody>
      </p:sp>
    </p:spTree>
    <p:extLst>
      <p:ext uri="{BB962C8B-B14F-4D97-AF65-F5344CB8AC3E}">
        <p14:creationId xmlns:p14="http://schemas.microsoft.com/office/powerpoint/2010/main" val="830523167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565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5651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2628" y="412302"/>
            <a:ext cx="2628215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7982" y="412302"/>
            <a:ext cx="7732286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BF0BAF8E-2B23-4ED1-AE30-CF32834E9141}" type="datetime1">
              <a:rPr lang="tr-TR" noProof="0" smtClean="0"/>
              <a:t>14.12.2022</a:t>
            </a:fld>
            <a:endParaRPr lang="tr-TR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tr-TR" noProof="0"/>
              <a:t>Alt bilgi ekleme</a:t>
            </a:r>
            <a:endParaRPr lang="tr-TR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DC1BBB0-96F0-4077-A278-0F3FB5C104D3}" type="slidenum">
              <a:rPr lang="tr-TR" noProof="0" smtClean="0"/>
              <a:pPr/>
              <a:t>‹#›</a:t>
            </a:fld>
            <a:endParaRPr lang="tr-TR" noProof="0" dirty="0"/>
          </a:p>
        </p:txBody>
      </p:sp>
    </p:spTree>
    <p:extLst>
      <p:ext uri="{BB962C8B-B14F-4D97-AF65-F5344CB8AC3E}">
        <p14:creationId xmlns:p14="http://schemas.microsoft.com/office/powerpoint/2010/main" val="3424795858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277814"/>
            <a:ext cx="10969943" cy="11398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441" y="1600201"/>
            <a:ext cx="5383398" cy="45307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5986" y="1600201"/>
            <a:ext cx="5383398" cy="45307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580878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BF0BAF8E-2B23-4ED1-AE30-CF32834E9141}" type="datetime1">
              <a:rPr lang="tr-TR" noProof="0" smtClean="0"/>
              <a:t>14.12.2022</a:t>
            </a:fld>
            <a:endParaRPr lang="tr-TR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tr-TR" noProof="0"/>
              <a:t>Alt bilgi ekleme</a:t>
            </a:r>
            <a:endParaRPr lang="tr-TR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DC1BBB0-96F0-4077-A278-0F3FB5C104D3}" type="slidenum">
              <a:rPr lang="tr-TR" noProof="0" smtClean="0"/>
              <a:pPr/>
              <a:t>‹#›</a:t>
            </a:fld>
            <a:endParaRPr lang="tr-TR" noProof="0" dirty="0"/>
          </a:p>
        </p:txBody>
      </p:sp>
    </p:spTree>
    <p:extLst>
      <p:ext uri="{BB962C8B-B14F-4D97-AF65-F5344CB8AC3E}">
        <p14:creationId xmlns:p14="http://schemas.microsoft.com/office/powerpoint/2010/main" val="2479172945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565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5651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6994" y="758952"/>
            <a:ext cx="10055781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7998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6994" y="4453128"/>
            <a:ext cx="10055781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399" cap="all" spc="200" baseline="0">
                <a:solidFill>
                  <a:schemeClr val="tx2"/>
                </a:solidFill>
                <a:latin typeface="+mj-lt"/>
              </a:defRPr>
            </a:lvl1pPr>
            <a:lvl2pPr marL="457063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BF0BAF8E-2B23-4ED1-AE30-CF32834E9141}" type="datetime1">
              <a:rPr lang="tr-TR" noProof="0" smtClean="0"/>
              <a:t>14.12.2022</a:t>
            </a:fld>
            <a:endParaRPr lang="tr-TR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tr-TR" noProof="0"/>
              <a:t>Alt bilgi ekleme</a:t>
            </a:r>
            <a:endParaRPr lang="tr-TR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DC1BBB0-96F0-4077-A278-0F3FB5C104D3}" type="slidenum">
              <a:rPr lang="tr-TR" noProof="0" smtClean="0"/>
              <a:pPr/>
              <a:t>‹#›</a:t>
            </a:fld>
            <a:endParaRPr lang="tr-TR" noProof="0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344" y="4343400"/>
            <a:ext cx="987294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0373712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6994" y="286604"/>
            <a:ext cx="10055781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6992" y="1845734"/>
            <a:ext cx="4936474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6301" y="1845735"/>
            <a:ext cx="4936474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BF0BAF8E-2B23-4ED1-AE30-CF32834E9141}" type="datetime1">
              <a:rPr lang="tr-TR" noProof="0" smtClean="0"/>
              <a:t>14.12.2022</a:t>
            </a:fld>
            <a:endParaRPr lang="tr-TR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tr-TR" noProof="0"/>
              <a:t>Alt bilgi ekleme</a:t>
            </a:r>
            <a:endParaRPr lang="tr-TR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DC1BBB0-96F0-4077-A278-0F3FB5C104D3}" type="slidenum">
              <a:rPr lang="tr-TR" noProof="0" smtClean="0"/>
              <a:pPr/>
              <a:t>‹#›</a:t>
            </a:fld>
            <a:endParaRPr lang="tr-TR" noProof="0" dirty="0"/>
          </a:p>
        </p:txBody>
      </p:sp>
    </p:spTree>
    <p:extLst>
      <p:ext uri="{BB962C8B-B14F-4D97-AF65-F5344CB8AC3E}">
        <p14:creationId xmlns:p14="http://schemas.microsoft.com/office/powerpoint/2010/main" val="2948242068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6994" y="286604"/>
            <a:ext cx="10055781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6994" y="1846052"/>
            <a:ext cx="4936474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999" b="0" cap="all" baseline="0">
                <a:solidFill>
                  <a:schemeClr val="tx2"/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6994" y="2582334"/>
            <a:ext cx="4936474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6301" y="1846052"/>
            <a:ext cx="4936474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999" b="0" cap="all" baseline="0">
                <a:solidFill>
                  <a:schemeClr val="tx2"/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6301" y="2582334"/>
            <a:ext cx="4936474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BF0BAF8E-2B23-4ED1-AE30-CF32834E9141}" type="datetime1">
              <a:rPr lang="tr-TR" noProof="0" smtClean="0"/>
              <a:t>14.12.2022</a:t>
            </a:fld>
            <a:endParaRPr lang="tr-TR" noProof="0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tr-TR" noProof="0"/>
              <a:t>Alt bilgi ekleme</a:t>
            </a:r>
            <a:endParaRPr lang="tr-TR" noProof="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DC1BBB0-96F0-4077-A278-0F3FB5C104D3}" type="slidenum">
              <a:rPr lang="tr-TR" noProof="0" smtClean="0"/>
              <a:pPr/>
              <a:t>‹#›</a:t>
            </a:fld>
            <a:endParaRPr lang="tr-TR" noProof="0" dirty="0"/>
          </a:p>
        </p:txBody>
      </p:sp>
    </p:spTree>
    <p:extLst>
      <p:ext uri="{BB962C8B-B14F-4D97-AF65-F5344CB8AC3E}">
        <p14:creationId xmlns:p14="http://schemas.microsoft.com/office/powerpoint/2010/main" val="1991199470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BF0BAF8E-2B23-4ED1-AE30-CF32834E9141}" type="datetime1">
              <a:rPr lang="tr-TR" noProof="0" smtClean="0"/>
              <a:t>14.12.2022</a:t>
            </a:fld>
            <a:endParaRPr lang="tr-TR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tr-TR" noProof="0"/>
              <a:t>Alt bilgi ekleme</a:t>
            </a:r>
            <a:endParaRPr lang="tr-TR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DC1BBB0-96F0-4077-A278-0F3FB5C104D3}" type="slidenum">
              <a:rPr lang="tr-TR" noProof="0" smtClean="0"/>
              <a:pPr/>
              <a:t>‹#›</a:t>
            </a:fld>
            <a:endParaRPr lang="tr-TR" noProof="0" dirty="0"/>
          </a:p>
        </p:txBody>
      </p:sp>
    </p:spTree>
    <p:extLst>
      <p:ext uri="{BB962C8B-B14F-4D97-AF65-F5344CB8AC3E}">
        <p14:creationId xmlns:p14="http://schemas.microsoft.com/office/powerpoint/2010/main" val="4288419144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565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5651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BF0BAF8E-2B23-4ED1-AE30-CF32834E9141}" type="datetime1">
              <a:rPr lang="tr-TR" noProof="0" smtClean="0"/>
              <a:t>14.12.2022</a:t>
            </a:fld>
            <a:endParaRPr lang="tr-TR" noProof="0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rtl="0"/>
            <a:r>
              <a:rPr lang="tr-TR" noProof="0"/>
              <a:t>Alt bilgi ekleme</a:t>
            </a:r>
            <a:endParaRPr lang="tr-TR" noProof="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DC1BBB0-96F0-4077-A278-0F3FB5C104D3}" type="slidenum">
              <a:rPr lang="tr-TR" noProof="0" smtClean="0"/>
              <a:pPr/>
              <a:t>‹#›</a:t>
            </a:fld>
            <a:endParaRPr lang="tr-TR" noProof="0" dirty="0"/>
          </a:p>
        </p:txBody>
      </p:sp>
    </p:spTree>
    <p:extLst>
      <p:ext uri="{BB962C8B-B14F-4D97-AF65-F5344CB8AC3E}">
        <p14:creationId xmlns:p14="http://schemas.microsoft.com/office/powerpoint/2010/main" val="1433339204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7" y="0"/>
            <a:ext cx="4049736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39019" y="0"/>
            <a:ext cx="6399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081" y="594359"/>
            <a:ext cx="3199567" cy="2286000"/>
          </a:xfrm>
        </p:spPr>
        <p:txBody>
          <a:bodyPr anchor="b">
            <a:normAutofit/>
          </a:bodyPr>
          <a:lstStyle>
            <a:lvl1pPr>
              <a:defRPr sz="3599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99350" y="731520"/>
            <a:ext cx="6490549" cy="5257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081" y="2926080"/>
            <a:ext cx="3199567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391" y="6459786"/>
            <a:ext cx="2617828" cy="365125"/>
          </a:xfrm>
        </p:spPr>
        <p:txBody>
          <a:bodyPr/>
          <a:lstStyle>
            <a:lvl1pPr algn="l">
              <a:defRPr/>
            </a:lvl1pPr>
          </a:lstStyle>
          <a:p>
            <a:pPr rtl="0"/>
            <a:fld id="{BF0BAF8E-2B23-4ED1-AE30-CF32834E9141}" type="datetime1">
              <a:rPr lang="tr-TR" noProof="0" smtClean="0"/>
              <a:t>14.12.2022</a:t>
            </a:fld>
            <a:endParaRPr lang="tr-TR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799350" y="6459786"/>
            <a:ext cx="464699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pPr rtl="0"/>
            <a:r>
              <a:rPr lang="tr-TR" noProof="0"/>
              <a:t>Alt bilgi ekleme</a:t>
            </a:r>
            <a:endParaRPr lang="tr-TR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7DC1BBB0-96F0-4077-A278-0F3FB5C104D3}" type="slidenum">
              <a:rPr lang="tr-TR" noProof="0" smtClean="0"/>
              <a:pPr/>
              <a:t>‹#›</a:t>
            </a:fld>
            <a:endParaRPr lang="tr-TR" noProof="0" dirty="0"/>
          </a:p>
        </p:txBody>
      </p:sp>
    </p:spTree>
    <p:extLst>
      <p:ext uri="{BB962C8B-B14F-4D97-AF65-F5344CB8AC3E}">
        <p14:creationId xmlns:p14="http://schemas.microsoft.com/office/powerpoint/2010/main" val="2130892128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5651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5651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6995" y="5074920"/>
            <a:ext cx="10111011" cy="822960"/>
          </a:xfrm>
        </p:spPr>
        <p:txBody>
          <a:bodyPr lIns="91440" tIns="0" rIns="91440" bIns="0" anchor="b">
            <a:noAutofit/>
          </a:bodyPr>
          <a:lstStyle>
            <a:lvl1pPr>
              <a:defRPr sz="3599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88810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199"/>
            </a:lvl1pPr>
            <a:lvl2pPr marL="457063" indent="0">
              <a:buNone/>
              <a:defRPr sz="2799"/>
            </a:lvl2pPr>
            <a:lvl3pPr marL="914126" indent="0">
              <a:buNone/>
              <a:defRPr sz="2399"/>
            </a:lvl3pPr>
            <a:lvl4pPr marL="1371189" indent="0">
              <a:buNone/>
              <a:defRPr sz="1999"/>
            </a:lvl4pPr>
            <a:lvl5pPr marL="1828251" indent="0">
              <a:buNone/>
              <a:defRPr sz="1999"/>
            </a:lvl5pPr>
            <a:lvl6pPr marL="2285314" indent="0">
              <a:buNone/>
              <a:defRPr sz="1999"/>
            </a:lvl6pPr>
            <a:lvl7pPr marL="2742377" indent="0">
              <a:buNone/>
              <a:defRPr sz="1999"/>
            </a:lvl7pPr>
            <a:lvl8pPr marL="3199440" indent="0">
              <a:buNone/>
              <a:defRPr sz="1999"/>
            </a:lvl8pPr>
            <a:lvl9pPr marL="3656503" indent="0">
              <a:buNone/>
              <a:defRPr sz="1999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6994" y="5907024"/>
            <a:ext cx="1011063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BF0BAF8E-2B23-4ED1-AE30-CF32834E9141}" type="datetime1">
              <a:rPr lang="tr-TR" noProof="0" smtClean="0"/>
              <a:t>14.12.2022</a:t>
            </a:fld>
            <a:endParaRPr lang="tr-TR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tr-TR" noProof="0"/>
              <a:t>Alt bilgi ekleme</a:t>
            </a:r>
            <a:endParaRPr lang="tr-TR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DC1BBB0-96F0-4077-A278-0F3FB5C104D3}" type="slidenum">
              <a:rPr lang="tr-TR" noProof="0" smtClean="0"/>
              <a:pPr/>
              <a:t>‹#›</a:t>
            </a:fld>
            <a:endParaRPr lang="tr-TR" noProof="0" dirty="0"/>
          </a:p>
        </p:txBody>
      </p:sp>
    </p:spTree>
    <p:extLst>
      <p:ext uri="{BB962C8B-B14F-4D97-AF65-F5344CB8AC3E}">
        <p14:creationId xmlns:p14="http://schemas.microsoft.com/office/powerpoint/2010/main" val="3558252910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8881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6994" y="286604"/>
            <a:ext cx="10055781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6994" y="1845734"/>
            <a:ext cx="10055781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6995" y="6459786"/>
            <a:ext cx="24716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pPr rtl="0"/>
            <a:fld id="{BF0BAF8E-2B23-4ED1-AE30-CF32834E9141}" type="datetime1">
              <a:rPr lang="tr-TR" noProof="0" smtClean="0"/>
              <a:t>14.12.2022</a:t>
            </a:fld>
            <a:endParaRPr lang="tr-TR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5225" y="6459786"/>
            <a:ext cx="48215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pPr rtl="0"/>
            <a:r>
              <a:rPr lang="tr-TR" noProof="0"/>
              <a:t>Alt bilgi ekleme</a:t>
            </a:r>
            <a:endParaRPr lang="tr-TR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97880" y="6459786"/>
            <a:ext cx="13116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pPr rtl="0"/>
            <a:fld id="{7DC1BBB0-96F0-4077-A278-0F3FB5C104D3}" type="slidenum">
              <a:rPr lang="tr-TR" noProof="0" smtClean="0"/>
              <a:pPr/>
              <a:t>‹#›</a:t>
            </a:fld>
            <a:endParaRPr lang="tr-TR" noProof="0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221" y="1737845"/>
            <a:ext cx="9964364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90423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126" rtl="0" eaLnBrk="1" latinLnBrk="0" hangingPunct="1">
        <a:lnSpc>
          <a:spcPct val="85000"/>
        </a:lnSpc>
        <a:spcBef>
          <a:spcPct val="0"/>
        </a:spcBef>
        <a:buNone/>
        <a:defRPr sz="4799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13" indent="-91413" algn="l" defTabSz="914126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99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3933" indent="-182825" algn="l" defTabSz="914126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799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758" indent="-182825" algn="l" defTabSz="914126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583" indent="-182825" algn="l" defTabSz="914126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408" indent="-182825" algn="l" defTabSz="914126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099670" indent="-228531" algn="l" defTabSz="914126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299610" indent="-228531" algn="l" defTabSz="914126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499550" indent="-228531" algn="l" defTabSz="914126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699490" indent="-228531" algn="l" defTabSz="914126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26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9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1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7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https://www.arpansa.gov.au/understanding-radiation/what-is-radiation/radiation/glossary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s://www.arpansa.gov.au/understanding-radiation/what-is-radiation/radiation/glossary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algn="ctr" rtl="0"/>
            <a:r>
              <a:rPr lang="tr-TR" b="1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Radiation</a:t>
            </a:r>
            <a:endParaRPr lang="tr-TR" b="1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Alt Başlık 2"/>
          <p:cNvSpPr>
            <a:spLocks noGrp="1"/>
          </p:cNvSpPr>
          <p:nvPr>
            <p:ph type="subTitle" idx="1"/>
          </p:nvPr>
        </p:nvSpPr>
        <p:spPr>
          <a:xfrm>
            <a:off x="1096994" y="4653136"/>
            <a:ext cx="10055781" cy="701571"/>
          </a:xfrm>
        </p:spPr>
        <p:txBody>
          <a:bodyPr rtlCol="0">
            <a:normAutofit/>
          </a:bodyPr>
          <a:lstStyle/>
          <a:p>
            <a:r>
              <a:rPr lang="tr-TR" sz="1500" dirty="0"/>
              <a:t>In order to understand radIatIon physIcs, atomIc model has to be known well </a:t>
            </a:r>
          </a:p>
          <a:p>
            <a:pPr rtl="0"/>
            <a:endParaRPr lang="tr-TR" dirty="0"/>
          </a:p>
        </p:txBody>
      </p:sp>
      <p:pic>
        <p:nvPicPr>
          <p:cNvPr id="4" name="Picture 2" descr="http://upload.wikimedia.org/wikipedia/commons/thumb/3/35/Logo_iso_radiation.svg/716px-Logo_iso_radiation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6220" y="421151"/>
            <a:ext cx="2880320" cy="2385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6761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3500" b="1" dirty="0">
                <a:solidFill>
                  <a:srgbClr val="C00000"/>
                </a:solidFill>
                <a:latin typeface="Calibri "/>
              </a:rPr>
              <a:t>Plum Pudding Model (in 1904, by Thomson )</a:t>
            </a:r>
            <a:endParaRPr lang="en-GB" sz="3500" b="1" dirty="0">
              <a:solidFill>
                <a:srgbClr val="C00000"/>
              </a:solidFill>
              <a:latin typeface="Calibri 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1804" y="1845734"/>
            <a:ext cx="6552728" cy="4023360"/>
          </a:xfrm>
        </p:spPr>
        <p:txBody>
          <a:bodyPr>
            <a:normAutofit/>
          </a:bodyPr>
          <a:lstStyle/>
          <a:p>
            <a:pPr algn="just"/>
            <a:r>
              <a:rPr lang="tr-TR" sz="2500" dirty="0"/>
              <a:t>In the early 1900’s,  people’s idea about atoms started to change.</a:t>
            </a:r>
          </a:p>
          <a:p>
            <a:pPr algn="just"/>
            <a:r>
              <a:rPr lang="tr-TR" sz="2500" dirty="0"/>
              <a:t>J.J Thomson discovered that </a:t>
            </a:r>
          </a:p>
          <a:p>
            <a:pPr lvl="1" algn="just"/>
            <a:r>
              <a:rPr lang="tr-TR" sz="2500" b="1" dirty="0">
                <a:solidFill>
                  <a:srgbClr val="0070C0"/>
                </a:solidFill>
              </a:rPr>
              <a:t>atoms have electrons</a:t>
            </a:r>
          </a:p>
          <a:p>
            <a:pPr lvl="1" algn="just"/>
            <a:r>
              <a:rPr lang="tr-TR" sz="2500" dirty="0"/>
              <a:t>electrons  are much </a:t>
            </a:r>
            <a:r>
              <a:rPr lang="tr-TR" sz="2500" b="1" dirty="0">
                <a:solidFill>
                  <a:srgbClr val="0070C0"/>
                </a:solidFill>
              </a:rPr>
              <a:t>much smaller </a:t>
            </a:r>
            <a:r>
              <a:rPr lang="tr-TR" sz="2500" dirty="0"/>
              <a:t>than atoms</a:t>
            </a:r>
          </a:p>
          <a:p>
            <a:pPr lvl="1" algn="just"/>
            <a:r>
              <a:rPr lang="tr-TR" sz="2500" dirty="0"/>
              <a:t>atoms are not indivisible, because they have electrons. </a:t>
            </a:r>
            <a:endParaRPr lang="en-GB" sz="2500" dirty="0"/>
          </a:p>
          <a:p>
            <a:pPr lvl="1" algn="just"/>
            <a:r>
              <a:rPr lang="tr-TR" sz="2500" dirty="0"/>
              <a:t>Electrons are much smaller than atom.</a:t>
            </a:r>
          </a:p>
          <a:p>
            <a:pPr lvl="1"/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0816" y="2015360"/>
            <a:ext cx="3677983" cy="321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784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5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Plum Pudding Model (in 1904, by Thomson 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3772" y="1845734"/>
            <a:ext cx="6624736" cy="4319570"/>
          </a:xfrm>
        </p:spPr>
        <p:txBody>
          <a:bodyPr>
            <a:normAutofit/>
          </a:bodyPr>
          <a:lstStyle/>
          <a:p>
            <a:pPr algn="just"/>
            <a:r>
              <a:rPr lang="tr-TR" sz="2400" dirty="0"/>
              <a:t>Thomson thought that </a:t>
            </a:r>
          </a:p>
          <a:p>
            <a:pPr lvl="1" algn="just"/>
            <a:r>
              <a:rPr lang="tr-TR" sz="2200" dirty="0"/>
              <a:t>atom is like a plum muffin</a:t>
            </a:r>
          </a:p>
          <a:p>
            <a:pPr lvl="1" algn="just"/>
            <a:r>
              <a:rPr lang="tr-TR" sz="2200" b="1" dirty="0">
                <a:solidFill>
                  <a:srgbClr val="0070C0"/>
                </a:solidFill>
              </a:rPr>
              <a:t>Dough</a:t>
            </a:r>
            <a:r>
              <a:rPr lang="tr-TR" sz="2200" dirty="0">
                <a:solidFill>
                  <a:srgbClr val="0070C0"/>
                </a:solidFill>
              </a:rPr>
              <a:t> </a:t>
            </a:r>
            <a:r>
              <a:rPr lang="tr-TR" sz="2200" dirty="0"/>
              <a:t>in a plum muffin was like a </a:t>
            </a:r>
            <a:r>
              <a:rPr lang="tr-TR" sz="2200" b="1" dirty="0">
                <a:solidFill>
                  <a:srgbClr val="0070C0"/>
                </a:solidFill>
              </a:rPr>
              <a:t>positively charged </a:t>
            </a:r>
            <a:r>
              <a:rPr lang="tr-TR" sz="2200" dirty="0"/>
              <a:t>substance </a:t>
            </a:r>
          </a:p>
          <a:p>
            <a:pPr lvl="1" algn="just"/>
            <a:r>
              <a:rPr lang="tr-TR" sz="2200" b="1" dirty="0">
                <a:solidFill>
                  <a:srgbClr val="0070C0"/>
                </a:solidFill>
              </a:rPr>
              <a:t>Plum was like negative electrons </a:t>
            </a:r>
          </a:p>
          <a:p>
            <a:pPr lvl="1" algn="just"/>
            <a:r>
              <a:rPr lang="tr-TR" sz="2200" dirty="0"/>
              <a:t>Together the positive and negative charge balanced the each other. </a:t>
            </a:r>
          </a:p>
          <a:p>
            <a:pPr lvl="1" algn="just"/>
            <a:r>
              <a:rPr lang="tr-TR" sz="2200" dirty="0"/>
              <a:t>Therefore, the atom was electrically neutral</a:t>
            </a:r>
          </a:p>
          <a:p>
            <a:pPr marL="201108" lvl="1" indent="0" algn="just">
              <a:buNone/>
            </a:pPr>
            <a:endParaRPr lang="tr-TR" sz="2400" dirty="0"/>
          </a:p>
          <a:p>
            <a:pPr marL="201108" lvl="1" indent="0" algn="just">
              <a:buNone/>
            </a:pPr>
            <a:r>
              <a:rPr lang="tr-TR" sz="2400" dirty="0"/>
              <a:t>He called this the plum pudding model</a:t>
            </a:r>
          </a:p>
          <a:p>
            <a:pPr lvl="1"/>
            <a:endParaRPr lang="tr-TR" dirty="0"/>
          </a:p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8508" y="2115021"/>
            <a:ext cx="4756277" cy="1995033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837828" y="4110054"/>
            <a:ext cx="10172748" cy="191121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13" indent="-91413" algn="l" defTabSz="914126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99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3933" indent="-182825" algn="l" defTabSz="914126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799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758" indent="-182825" algn="l" defTabSz="914126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583" indent="-182825" algn="l" defTabSz="914126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408" indent="-182825" algn="l" defTabSz="914126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099670" indent="-228531" algn="l" defTabSz="914126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610" indent="-228531" algn="l" defTabSz="914126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550" indent="-228531" algn="l" defTabSz="914126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490" indent="-228531" algn="l" defTabSz="914126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20931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4000" b="1" dirty="0">
                <a:solidFill>
                  <a:srgbClr val="C00000"/>
                </a:solidFill>
                <a:latin typeface="Calibri "/>
              </a:rPr>
              <a:t>Nuclear model (in 1911 by Rutherford)</a:t>
            </a:r>
            <a:endParaRPr lang="en-GB" sz="4000" b="1" dirty="0">
              <a:solidFill>
                <a:srgbClr val="C00000"/>
              </a:solidFill>
              <a:latin typeface="Calibri 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6700" y="1988840"/>
            <a:ext cx="2711000" cy="3614666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549796" y="1988840"/>
            <a:ext cx="7272808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13" indent="-91413" algn="l" defTabSz="914126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99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3933" indent="-182825" algn="l" defTabSz="914126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799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758" indent="-182825" algn="l" defTabSz="914126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583" indent="-182825" algn="l" defTabSz="914126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408" indent="-182825" algn="l" defTabSz="914126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099670" indent="-228531" algn="l" defTabSz="914126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610" indent="-228531" algn="l" defTabSz="914126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550" indent="-228531" algn="l" defTabSz="914126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490" indent="-228531" algn="l" defTabSz="914126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01108" lvl="1" indent="0" algn="just">
              <a:buNone/>
            </a:pPr>
            <a:r>
              <a:rPr lang="tr-TR" sz="3000" dirty="0"/>
              <a:t>In the </a:t>
            </a:r>
            <a:r>
              <a:rPr lang="en-GB" sz="3000" dirty="0"/>
              <a:t>alpha scattering experiment</a:t>
            </a:r>
            <a:endParaRPr lang="tr-TR" sz="3000" dirty="0"/>
          </a:p>
          <a:p>
            <a:pPr marL="201108" lvl="1" indent="0" algn="just">
              <a:buNone/>
            </a:pPr>
            <a:endParaRPr lang="tr-TR" sz="3000" dirty="0"/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tr-TR" sz="3000" dirty="0"/>
              <a:t>Ernest Rutherford discovered that </a:t>
            </a:r>
          </a:p>
          <a:p>
            <a:pPr lvl="2" algn="just">
              <a:buFont typeface="Arial" panose="020B0604020202020204" pitchFamily="34" charset="0"/>
              <a:buChar char="•"/>
            </a:pPr>
            <a:r>
              <a:rPr lang="tr-TR" sz="2400" b="1" dirty="0">
                <a:solidFill>
                  <a:srgbClr val="0070C0"/>
                </a:solidFill>
              </a:rPr>
              <a:t>Atoms had a nucleus. </a:t>
            </a:r>
          </a:p>
          <a:p>
            <a:pPr lvl="2" algn="just">
              <a:buFont typeface="Arial" panose="020B0604020202020204" pitchFamily="34" charset="0"/>
              <a:buChar char="•"/>
            </a:pPr>
            <a:r>
              <a:rPr lang="tr-TR" sz="2400" dirty="0"/>
              <a:t>All the positive charge in an atom was </a:t>
            </a:r>
            <a:r>
              <a:rPr lang="tr-TR" sz="2400" b="1" dirty="0">
                <a:solidFill>
                  <a:srgbClr val="0070C0"/>
                </a:solidFill>
              </a:rPr>
              <a:t>concentrated</a:t>
            </a:r>
            <a:r>
              <a:rPr lang="tr-TR" sz="2400" dirty="0"/>
              <a:t> in it’s center. </a:t>
            </a:r>
          </a:p>
          <a:p>
            <a:pPr lvl="2" algn="just">
              <a:buFont typeface="Arial" panose="020B0604020202020204" pitchFamily="34" charset="0"/>
              <a:buChar char="•"/>
            </a:pPr>
            <a:r>
              <a:rPr lang="tr-TR" sz="2400" dirty="0"/>
              <a:t>Electrons revolved around the center.</a:t>
            </a:r>
          </a:p>
        </p:txBody>
      </p:sp>
    </p:spTree>
    <p:extLst>
      <p:ext uri="{BB962C8B-B14F-4D97-AF65-F5344CB8AC3E}">
        <p14:creationId xmlns:p14="http://schemas.microsoft.com/office/powerpoint/2010/main" val="3354065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4000" b="1" dirty="0">
                <a:solidFill>
                  <a:srgbClr val="C00000"/>
                </a:solidFill>
                <a:latin typeface="Calibri "/>
              </a:rPr>
              <a:t>Nuclear model (in 1911 by Rutherford)</a:t>
            </a:r>
            <a:endParaRPr lang="en-GB" sz="4000" b="1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9796" y="1845734"/>
            <a:ext cx="6336703" cy="4023360"/>
          </a:xfrm>
        </p:spPr>
        <p:txBody>
          <a:bodyPr>
            <a:normAutofit/>
          </a:bodyPr>
          <a:lstStyle/>
          <a:p>
            <a:pPr algn="just"/>
            <a:r>
              <a:rPr lang="tr-TR" sz="2300" dirty="0"/>
              <a:t>JJ Thomson thought the positive charge was all distributed like dough in a muffin </a:t>
            </a:r>
          </a:p>
          <a:p>
            <a:pPr algn="just"/>
            <a:r>
              <a:rPr lang="tr-TR" sz="2700" b="1" dirty="0">
                <a:solidFill>
                  <a:schemeClr val="tx1"/>
                </a:solidFill>
              </a:rPr>
              <a:t>But Rutherford showed that </a:t>
            </a:r>
          </a:p>
          <a:p>
            <a:pPr lvl="1" algn="just"/>
            <a:r>
              <a:rPr lang="tr-TR" sz="2300" dirty="0"/>
              <a:t>All this </a:t>
            </a:r>
            <a:r>
              <a:rPr lang="tr-TR" sz="2300" b="1" dirty="0">
                <a:solidFill>
                  <a:srgbClr val="0070C0"/>
                </a:solidFill>
              </a:rPr>
              <a:t>positive charged particle concentrated in the center.</a:t>
            </a:r>
          </a:p>
          <a:p>
            <a:pPr lvl="1" algn="just"/>
            <a:r>
              <a:rPr lang="tr-TR" sz="2300" dirty="0"/>
              <a:t>So, we call the nuclear model of atom. </a:t>
            </a:r>
            <a:endParaRPr lang="en-GB" sz="2300" dirty="0"/>
          </a:p>
          <a:p>
            <a:pPr lvl="1" algn="just"/>
            <a:r>
              <a:rPr lang="tr-TR" sz="2300" dirty="0"/>
              <a:t>Because it has a nucleus. </a:t>
            </a:r>
          </a:p>
          <a:p>
            <a:pPr lvl="1" algn="just"/>
            <a:r>
              <a:rPr lang="tr-TR" sz="2300" dirty="0"/>
              <a:t>There are a lot of empty spaces among the nucleus and the electrons of  atom.</a:t>
            </a:r>
          </a:p>
          <a:p>
            <a:endParaRPr lang="en-GB" sz="2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6580" y="1845734"/>
            <a:ext cx="3781425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142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7788" y="276620"/>
            <a:ext cx="10055781" cy="1450757"/>
          </a:xfrm>
        </p:spPr>
        <p:txBody>
          <a:bodyPr>
            <a:normAutofit/>
          </a:bodyPr>
          <a:lstStyle/>
          <a:p>
            <a:r>
              <a:rPr lang="tr-TR" sz="3600" b="1" dirty="0">
                <a:solidFill>
                  <a:srgbClr val="C00000"/>
                </a:solidFill>
                <a:latin typeface="Calibri "/>
              </a:rPr>
              <a:t>A</a:t>
            </a:r>
            <a:r>
              <a:rPr lang="en-GB" sz="3600" b="1" dirty="0" err="1">
                <a:solidFill>
                  <a:srgbClr val="C00000"/>
                </a:solidFill>
                <a:latin typeface="Calibri "/>
              </a:rPr>
              <a:t>lpha</a:t>
            </a:r>
            <a:r>
              <a:rPr lang="en-GB" sz="3600" b="1" dirty="0">
                <a:solidFill>
                  <a:srgbClr val="C00000"/>
                </a:solidFill>
                <a:latin typeface="Calibri "/>
              </a:rPr>
              <a:t> </a:t>
            </a:r>
            <a:r>
              <a:rPr lang="tr-TR" sz="3600" b="1" dirty="0">
                <a:solidFill>
                  <a:srgbClr val="C00000"/>
                </a:solidFill>
                <a:latin typeface="Calibri "/>
              </a:rPr>
              <a:t>S</a:t>
            </a:r>
            <a:r>
              <a:rPr lang="en-GB" sz="3600" b="1" dirty="0" err="1">
                <a:solidFill>
                  <a:srgbClr val="C00000"/>
                </a:solidFill>
                <a:latin typeface="Calibri "/>
              </a:rPr>
              <a:t>cattering</a:t>
            </a:r>
            <a:r>
              <a:rPr lang="en-GB" sz="3600" b="1" dirty="0">
                <a:solidFill>
                  <a:srgbClr val="C00000"/>
                </a:solidFill>
                <a:latin typeface="Calibri "/>
              </a:rPr>
              <a:t> </a:t>
            </a:r>
            <a:r>
              <a:rPr lang="tr-TR" sz="3600" b="1" dirty="0">
                <a:solidFill>
                  <a:srgbClr val="C00000"/>
                </a:solidFill>
                <a:latin typeface="Calibri "/>
              </a:rPr>
              <a:t>E</a:t>
            </a:r>
            <a:r>
              <a:rPr lang="en-GB" sz="3600" b="1" dirty="0" err="1">
                <a:solidFill>
                  <a:srgbClr val="C00000"/>
                </a:solidFill>
                <a:latin typeface="Calibri "/>
              </a:rPr>
              <a:t>xperiment</a:t>
            </a:r>
            <a:endParaRPr lang="en-GB" sz="3600" b="1" dirty="0">
              <a:solidFill>
                <a:srgbClr val="C00000"/>
              </a:solidFill>
              <a:latin typeface="Calibri 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6693" y="1916832"/>
            <a:ext cx="6679807" cy="4023360"/>
          </a:xfrm>
        </p:spPr>
        <p:txBody>
          <a:bodyPr>
            <a:normAutofit/>
          </a:bodyPr>
          <a:lstStyle/>
          <a:p>
            <a:pPr algn="just"/>
            <a:r>
              <a:rPr lang="tr-TR" sz="2500" dirty="0"/>
              <a:t>In </a:t>
            </a:r>
            <a:r>
              <a:rPr lang="en-GB" sz="2500" dirty="0"/>
              <a:t>alpha scattering experiment, </a:t>
            </a:r>
            <a:endParaRPr lang="tr-TR" sz="2500" dirty="0"/>
          </a:p>
          <a:p>
            <a:pPr lvl="1" algn="just"/>
            <a:r>
              <a:rPr lang="tr-TR" sz="2500" dirty="0"/>
              <a:t>Rutherford </a:t>
            </a:r>
            <a:r>
              <a:rPr lang="tr-TR" sz="2500" b="1" dirty="0">
                <a:solidFill>
                  <a:srgbClr val="0070C0"/>
                </a:solidFill>
              </a:rPr>
              <a:t>bombarded</a:t>
            </a:r>
            <a:r>
              <a:rPr lang="tr-TR" sz="2500" dirty="0"/>
              <a:t>  the </a:t>
            </a:r>
            <a:r>
              <a:rPr lang="en-GB" sz="2500" dirty="0"/>
              <a:t>alpha particles </a:t>
            </a:r>
            <a:r>
              <a:rPr lang="tr-TR" sz="2500" dirty="0"/>
              <a:t>on </a:t>
            </a:r>
            <a:r>
              <a:rPr lang="en-GB" sz="2500" dirty="0"/>
              <a:t>metallic </a:t>
            </a:r>
            <a:r>
              <a:rPr lang="tr-TR" sz="2500" dirty="0"/>
              <a:t>thin </a:t>
            </a:r>
            <a:r>
              <a:rPr lang="en-GB" sz="2500" dirty="0"/>
              <a:t>gold foil. </a:t>
            </a:r>
            <a:endParaRPr lang="tr-TR" sz="2500" dirty="0"/>
          </a:p>
          <a:p>
            <a:pPr lvl="1" algn="just"/>
            <a:r>
              <a:rPr lang="tr-TR" sz="2500" dirty="0"/>
              <a:t>These particles </a:t>
            </a:r>
            <a:r>
              <a:rPr lang="tr-TR" sz="2500" b="1" dirty="0">
                <a:solidFill>
                  <a:srgbClr val="0070C0"/>
                </a:solidFill>
              </a:rPr>
              <a:t>interact</a:t>
            </a:r>
            <a:r>
              <a:rPr lang="tr-TR" sz="2500" dirty="0"/>
              <a:t> with gold foil.</a:t>
            </a:r>
          </a:p>
          <a:p>
            <a:pPr lvl="1" algn="just"/>
            <a:r>
              <a:rPr lang="en-GB" sz="2500" dirty="0"/>
              <a:t>Rutherford expected the nuclear model to be as seen in </a:t>
            </a:r>
            <a:r>
              <a:rPr lang="tr-TR" sz="2500" dirty="0"/>
              <a:t>figure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8957" y="1789122"/>
            <a:ext cx="4793055" cy="207192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8956" y="4077072"/>
            <a:ext cx="4793055" cy="1905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9778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7788" y="276620"/>
            <a:ext cx="10055781" cy="1450757"/>
          </a:xfrm>
        </p:spPr>
        <p:txBody>
          <a:bodyPr>
            <a:normAutofit/>
          </a:bodyPr>
          <a:lstStyle/>
          <a:p>
            <a:r>
              <a:rPr lang="tr-TR" sz="3600" b="1" dirty="0">
                <a:solidFill>
                  <a:srgbClr val="C00000"/>
                </a:solidFill>
                <a:latin typeface="Calibri "/>
              </a:rPr>
              <a:t>A</a:t>
            </a:r>
            <a:r>
              <a:rPr lang="en-GB" sz="3600" b="1" dirty="0" err="1">
                <a:solidFill>
                  <a:srgbClr val="C00000"/>
                </a:solidFill>
                <a:latin typeface="Calibri "/>
              </a:rPr>
              <a:t>lpha</a:t>
            </a:r>
            <a:r>
              <a:rPr lang="en-GB" sz="3600" b="1" dirty="0">
                <a:solidFill>
                  <a:srgbClr val="C00000"/>
                </a:solidFill>
                <a:latin typeface="Calibri "/>
              </a:rPr>
              <a:t> </a:t>
            </a:r>
            <a:r>
              <a:rPr lang="tr-TR" sz="3600" b="1" dirty="0">
                <a:solidFill>
                  <a:srgbClr val="C00000"/>
                </a:solidFill>
                <a:latin typeface="Calibri "/>
              </a:rPr>
              <a:t>S</a:t>
            </a:r>
            <a:r>
              <a:rPr lang="en-GB" sz="3600" b="1" dirty="0" err="1">
                <a:solidFill>
                  <a:srgbClr val="C00000"/>
                </a:solidFill>
                <a:latin typeface="Calibri "/>
              </a:rPr>
              <a:t>cattering</a:t>
            </a:r>
            <a:r>
              <a:rPr lang="en-GB" sz="3600" b="1" dirty="0">
                <a:solidFill>
                  <a:srgbClr val="C00000"/>
                </a:solidFill>
                <a:latin typeface="Calibri "/>
              </a:rPr>
              <a:t> </a:t>
            </a:r>
            <a:r>
              <a:rPr lang="tr-TR" sz="3600" b="1" dirty="0">
                <a:solidFill>
                  <a:srgbClr val="C00000"/>
                </a:solidFill>
                <a:latin typeface="Calibri "/>
              </a:rPr>
              <a:t>E</a:t>
            </a:r>
            <a:r>
              <a:rPr lang="en-GB" sz="3600" b="1" dirty="0" err="1">
                <a:solidFill>
                  <a:srgbClr val="C00000"/>
                </a:solidFill>
                <a:latin typeface="Calibri "/>
              </a:rPr>
              <a:t>xperiment</a:t>
            </a:r>
            <a:endParaRPr lang="en-GB" sz="3600" b="1" dirty="0">
              <a:solidFill>
                <a:srgbClr val="C00000"/>
              </a:solidFill>
              <a:latin typeface="Calibri 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6693" y="1916832"/>
            <a:ext cx="6679807" cy="4023360"/>
          </a:xfrm>
        </p:spPr>
        <p:txBody>
          <a:bodyPr>
            <a:normAutofit/>
          </a:bodyPr>
          <a:lstStyle/>
          <a:p>
            <a:pPr algn="just"/>
            <a:r>
              <a:rPr lang="en-GB" sz="2200" dirty="0"/>
              <a:t>The results of this experiment are </a:t>
            </a:r>
            <a:r>
              <a:rPr lang="tr-TR" sz="2200" dirty="0"/>
              <a:t>that</a:t>
            </a:r>
            <a:r>
              <a:rPr lang="en-GB" sz="2200" dirty="0"/>
              <a:t>  </a:t>
            </a:r>
            <a:endParaRPr lang="tr-TR" sz="2200" dirty="0"/>
          </a:p>
          <a:p>
            <a:pPr lvl="1" algn="just"/>
            <a:r>
              <a:rPr lang="en-GB" sz="2200" dirty="0"/>
              <a:t>Most of the alpha particles are </a:t>
            </a:r>
            <a:r>
              <a:rPr lang="en-GB" sz="2200" b="1" dirty="0">
                <a:solidFill>
                  <a:srgbClr val="0070C0"/>
                </a:solidFill>
              </a:rPr>
              <a:t>un-deflected</a:t>
            </a:r>
            <a:r>
              <a:rPr lang="en-GB" sz="2200" dirty="0"/>
              <a:t> through the gold foil and </a:t>
            </a:r>
            <a:r>
              <a:rPr lang="tr-TR" sz="2200" dirty="0"/>
              <a:t>go</a:t>
            </a:r>
            <a:r>
              <a:rPr lang="en-GB" sz="2200" dirty="0"/>
              <a:t> straight. </a:t>
            </a:r>
            <a:endParaRPr lang="tr-TR" sz="2200" dirty="0"/>
          </a:p>
          <a:p>
            <a:pPr lvl="1" algn="just"/>
            <a:r>
              <a:rPr lang="en-GB" sz="2200" dirty="0"/>
              <a:t>Some of the alpha particles are </a:t>
            </a:r>
            <a:r>
              <a:rPr lang="en-GB" sz="2200" b="1" dirty="0">
                <a:solidFill>
                  <a:srgbClr val="0070C0"/>
                </a:solidFill>
              </a:rPr>
              <a:t>deflected</a:t>
            </a:r>
            <a:r>
              <a:rPr lang="en-GB" sz="2200" dirty="0"/>
              <a:t> through a </a:t>
            </a:r>
            <a:r>
              <a:rPr lang="en-GB" sz="2200" b="1" dirty="0">
                <a:solidFill>
                  <a:srgbClr val="0070C0"/>
                </a:solidFill>
              </a:rPr>
              <a:t>small angle</a:t>
            </a:r>
            <a:r>
              <a:rPr lang="en-GB" sz="2200" dirty="0"/>
              <a:t>.</a:t>
            </a:r>
            <a:endParaRPr lang="tr-TR" sz="2200" dirty="0"/>
          </a:p>
          <a:p>
            <a:pPr lvl="1" algn="just"/>
            <a:r>
              <a:rPr lang="en-GB" sz="2200" dirty="0"/>
              <a:t>Some of the alpha particles are deflected </a:t>
            </a:r>
            <a:r>
              <a:rPr lang="tr-TR" sz="2200" dirty="0"/>
              <a:t>large</a:t>
            </a:r>
            <a:r>
              <a:rPr lang="en-GB" sz="2200" dirty="0"/>
              <a:t> angle.</a:t>
            </a:r>
            <a:endParaRPr lang="tr-TR" sz="2200" dirty="0"/>
          </a:p>
          <a:p>
            <a:pPr lvl="1" algn="just"/>
            <a:r>
              <a:rPr lang="en-GB" sz="2200" dirty="0"/>
              <a:t>Very few alpha particles </a:t>
            </a:r>
            <a:r>
              <a:rPr lang="en-GB" sz="2200" b="1" dirty="0">
                <a:solidFill>
                  <a:srgbClr val="0070C0"/>
                </a:solidFill>
              </a:rPr>
              <a:t>return back</a:t>
            </a:r>
            <a:r>
              <a:rPr lang="en-GB" sz="2200" dirty="0"/>
              <a:t> (back scattered</a:t>
            </a:r>
            <a:r>
              <a:rPr lang="tr-TR" sz="2200" dirty="0"/>
              <a:t>)</a:t>
            </a:r>
          </a:p>
          <a:p>
            <a:pPr lvl="1" algn="just"/>
            <a:r>
              <a:rPr lang="tr-TR" sz="2200" dirty="0"/>
              <a:t>Since most alpha particle passed through the gold foil witout any deflection, most of the space inside on atom is empty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8957" y="1789122"/>
            <a:ext cx="4793055" cy="207192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8956" y="4077072"/>
            <a:ext cx="4793055" cy="1905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1519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C00000"/>
                </a:solidFill>
              </a:rPr>
              <a:t>Rutherford couldn't explain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820" y="1844824"/>
            <a:ext cx="5861514" cy="4023360"/>
          </a:xfrm>
        </p:spPr>
        <p:txBody>
          <a:bodyPr>
            <a:normAutofit/>
          </a:bodyPr>
          <a:lstStyle/>
          <a:p>
            <a:r>
              <a:rPr lang="en-GB" dirty="0"/>
              <a:t> According to the electromagnetic theory of radiation, </a:t>
            </a:r>
            <a:endParaRPr lang="tr-TR" dirty="0"/>
          </a:p>
          <a:p>
            <a:pPr lvl="1"/>
            <a:r>
              <a:rPr lang="en-GB" dirty="0"/>
              <a:t>an electron moving around the nucleus is an accelerated charge particle. Hence, it should emit radiation energy. </a:t>
            </a:r>
            <a:endParaRPr lang="tr-TR" dirty="0"/>
          </a:p>
          <a:p>
            <a:pPr lvl="1"/>
            <a:r>
              <a:rPr lang="en-GB" dirty="0"/>
              <a:t>Consequently, its distance from the nucleus will decrease continuously and finally it will fall into the nucleus along a spinal path.</a:t>
            </a:r>
            <a:endParaRPr lang="tr-TR" dirty="0"/>
          </a:p>
          <a:p>
            <a:pPr lvl="1"/>
            <a:endParaRPr lang="en-GB" dirty="0"/>
          </a:p>
          <a:p>
            <a:r>
              <a:rPr lang="en-GB" dirty="0"/>
              <a:t>The </a:t>
            </a:r>
            <a:r>
              <a:rPr lang="en-GB" b="1" dirty="0">
                <a:solidFill>
                  <a:srgbClr val="0070C0"/>
                </a:solidFill>
              </a:rPr>
              <a:t>main problem with Rutherford’s model </a:t>
            </a:r>
            <a:r>
              <a:rPr lang="en-GB" dirty="0"/>
              <a:t>was that </a:t>
            </a:r>
            <a:endParaRPr lang="tr-TR" dirty="0"/>
          </a:p>
          <a:p>
            <a:pPr lvl="1"/>
            <a:r>
              <a:rPr lang="en-GB" dirty="0"/>
              <a:t>he couldn't explain why negatively charged electrons remain in orbit when they should instantly fall into the positively charged nucleus. </a:t>
            </a:r>
            <a:endParaRPr lang="tr-TR" dirty="0"/>
          </a:p>
          <a:p>
            <a:pPr marL="201108" lvl="1" indent="0">
              <a:buNone/>
            </a:pPr>
            <a:endParaRPr lang="tr-TR" dirty="0"/>
          </a:p>
          <a:p>
            <a:pPr marL="201108" lvl="1" indent="0">
              <a:buNone/>
            </a:pPr>
            <a:r>
              <a:rPr lang="en-GB" dirty="0"/>
              <a:t>This problem would be solved by Niels Bohr in 1913</a:t>
            </a:r>
          </a:p>
        </p:txBody>
      </p:sp>
      <p:pic>
        <p:nvPicPr>
          <p:cNvPr id="4098" name="Picture 2" descr="write drawbacks of rutherford s atomic model - Chemistry -  TopperLearning.com | rl7qik3y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2564" y="2564904"/>
            <a:ext cx="4040849" cy="2664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0337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42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Planetary model (in 1913, by Bohr)</a:t>
            </a:r>
            <a:endParaRPr lang="en-GB" sz="4200" b="1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6995" y="1845734"/>
            <a:ext cx="5573482" cy="4023360"/>
          </a:xfrm>
        </p:spPr>
        <p:txBody>
          <a:bodyPr>
            <a:normAutofit/>
          </a:bodyPr>
          <a:lstStyle/>
          <a:p>
            <a:r>
              <a:rPr lang="tr-TR" sz="2500" dirty="0"/>
              <a:t>In 1913, Danish physicist Neils Bohr came up with his model of atom</a:t>
            </a:r>
          </a:p>
          <a:p>
            <a:r>
              <a:rPr lang="tr-TR" sz="2500" dirty="0"/>
              <a:t>He said that </a:t>
            </a:r>
          </a:p>
          <a:p>
            <a:pPr lvl="1"/>
            <a:r>
              <a:rPr lang="tr-TR" sz="2500" dirty="0"/>
              <a:t>there is a nucleus in the middle (just like Rutherford said) </a:t>
            </a:r>
          </a:p>
          <a:p>
            <a:pPr lvl="1"/>
            <a:r>
              <a:rPr lang="tr-TR" sz="2500" dirty="0"/>
              <a:t>electrons </a:t>
            </a:r>
            <a:r>
              <a:rPr lang="tr-TR" sz="2500" b="1" dirty="0">
                <a:solidFill>
                  <a:srgbClr val="0070C0"/>
                </a:solidFill>
              </a:rPr>
              <a:t>revolve around </a:t>
            </a:r>
            <a:r>
              <a:rPr lang="tr-TR" sz="2500" dirty="0"/>
              <a:t>the nucleus regularly, not randomly</a:t>
            </a:r>
          </a:p>
          <a:p>
            <a:pPr lvl="1"/>
            <a:r>
              <a:rPr lang="tr-TR" sz="2500" dirty="0"/>
              <a:t>He placed each electron in a </a:t>
            </a:r>
            <a:r>
              <a:rPr lang="tr-TR" sz="2500" b="1" dirty="0">
                <a:solidFill>
                  <a:srgbClr val="0070C0"/>
                </a:solidFill>
              </a:rPr>
              <a:t>specific energy and specific distance </a:t>
            </a:r>
          </a:p>
          <a:p>
            <a:endParaRPr lang="tr-T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4572" y="1866302"/>
            <a:ext cx="3924300" cy="332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151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z="48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Planetary model (in 1913, by Bohr)</a:t>
            </a:r>
            <a:endParaRPr lang="en-GB" b="1" dirty="0">
              <a:solidFill>
                <a:srgbClr val="C00000"/>
              </a:solidFill>
              <a:latin typeface="Calibri 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69876" y="2132856"/>
            <a:ext cx="4709386" cy="3168352"/>
          </a:xfrm>
        </p:spPr>
        <p:txBody>
          <a:bodyPr>
            <a:normAutofit/>
          </a:bodyPr>
          <a:lstStyle/>
          <a:p>
            <a:endParaRPr lang="tr-TR" dirty="0"/>
          </a:p>
          <a:p>
            <a:r>
              <a:rPr lang="tr-TR" sz="2500" dirty="0"/>
              <a:t>According to Bohr’s atomic model</a:t>
            </a:r>
          </a:p>
          <a:p>
            <a:pPr lvl="1"/>
            <a:r>
              <a:rPr lang="tr-TR" sz="2300" dirty="0"/>
              <a:t>Electrons move in </a:t>
            </a:r>
            <a:r>
              <a:rPr lang="tr-TR" sz="2300" b="1" dirty="0">
                <a:solidFill>
                  <a:srgbClr val="0070C0"/>
                </a:solidFill>
              </a:rPr>
              <a:t>definite orbits </a:t>
            </a:r>
            <a:r>
              <a:rPr lang="tr-TR" sz="2300" dirty="0"/>
              <a:t>around the nucleus like planets revolve around the sun</a:t>
            </a:r>
          </a:p>
          <a:p>
            <a:pPr lvl="1"/>
            <a:endParaRPr lang="tr-TR" sz="2300" dirty="0"/>
          </a:p>
          <a:p>
            <a:pPr lvl="1"/>
            <a:r>
              <a:rPr lang="tr-TR" sz="2300" dirty="0"/>
              <a:t>These orbits are located at certain distances from the nucleus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8232" y="2571080"/>
            <a:ext cx="4010025" cy="333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666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Bohr’s atomic model is based on four postulates:</a:t>
            </a:r>
            <a:br>
              <a:rPr lang="tr-TR" sz="36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GB" sz="22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Bohr solved </a:t>
            </a:r>
            <a:r>
              <a:rPr lang="tr-TR" sz="22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problem that</a:t>
            </a:r>
            <a:r>
              <a:rPr lang="en-GB" sz="22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tr-TR" sz="22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Rutherford </a:t>
            </a:r>
            <a:r>
              <a:rPr lang="en-GB" sz="22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could not explain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41884" y="2060848"/>
            <a:ext cx="6696744" cy="3815514"/>
          </a:xfrm>
        </p:spPr>
        <p:txBody>
          <a:bodyPr>
            <a:normAutofit fontScale="92500" lnSpcReduction="10000"/>
          </a:bodyPr>
          <a:lstStyle/>
          <a:p>
            <a:pPr lvl="1" algn="just"/>
            <a:r>
              <a:rPr lang="en-GB" sz="2400" i="1" dirty="0"/>
              <a:t>Postulate </a:t>
            </a:r>
            <a:r>
              <a:rPr lang="en-GB" sz="2400" dirty="0"/>
              <a:t>1: Electrons revolve about the nucleus in</a:t>
            </a:r>
            <a:r>
              <a:rPr lang="tr-TR" sz="2400" dirty="0"/>
              <a:t> </a:t>
            </a:r>
            <a:r>
              <a:rPr lang="en-GB" sz="2400" b="1" dirty="0">
                <a:solidFill>
                  <a:srgbClr val="0070C0"/>
                </a:solidFill>
              </a:rPr>
              <a:t>well-defined, allowed orbits</a:t>
            </a:r>
            <a:r>
              <a:rPr lang="en-GB" sz="2400" dirty="0"/>
              <a:t>.</a:t>
            </a:r>
            <a:endParaRPr lang="tr-TR" sz="2400" dirty="0"/>
          </a:p>
          <a:p>
            <a:pPr lvl="1" algn="just"/>
            <a:endParaRPr lang="en-GB" sz="2400" dirty="0"/>
          </a:p>
          <a:p>
            <a:pPr lvl="1" algn="just"/>
            <a:r>
              <a:rPr lang="en-GB" sz="2400" i="1" dirty="0"/>
              <a:t>Postulate </a:t>
            </a:r>
            <a:r>
              <a:rPr lang="en-GB" sz="2400" dirty="0"/>
              <a:t>2: While in orbit, the electron </a:t>
            </a:r>
            <a:r>
              <a:rPr lang="en-GB" sz="2400" b="1" dirty="0">
                <a:solidFill>
                  <a:srgbClr val="0070C0"/>
                </a:solidFill>
              </a:rPr>
              <a:t>does not lose any energy</a:t>
            </a:r>
            <a:r>
              <a:rPr lang="tr-TR" sz="2400" b="1" dirty="0">
                <a:solidFill>
                  <a:srgbClr val="0070C0"/>
                </a:solidFill>
              </a:rPr>
              <a:t> </a:t>
            </a:r>
            <a:r>
              <a:rPr lang="en-GB" sz="1600" dirty="0"/>
              <a:t>(no energy loss while</a:t>
            </a:r>
            <a:r>
              <a:rPr lang="tr-TR" sz="1600" dirty="0"/>
              <a:t> </a:t>
            </a:r>
            <a:r>
              <a:rPr lang="en-GB" sz="1600" dirty="0"/>
              <a:t>electron is in allowed orbit).</a:t>
            </a:r>
            <a:endParaRPr lang="tr-TR" sz="1600" dirty="0"/>
          </a:p>
          <a:p>
            <a:pPr lvl="1" algn="just"/>
            <a:endParaRPr lang="tr-TR" sz="1600" dirty="0"/>
          </a:p>
          <a:p>
            <a:pPr lvl="1" algn="just"/>
            <a:r>
              <a:rPr lang="en-GB" sz="2400" i="1" dirty="0"/>
              <a:t>Postulate </a:t>
            </a:r>
            <a:r>
              <a:rPr lang="en-GB" sz="2400" dirty="0"/>
              <a:t>3: The angular momentum of the electron in</a:t>
            </a:r>
            <a:r>
              <a:rPr lang="tr-TR" sz="2400" dirty="0"/>
              <a:t> </a:t>
            </a:r>
            <a:r>
              <a:rPr lang="en-GB" sz="2400" dirty="0"/>
              <a:t>an allowed orbit is quantized </a:t>
            </a:r>
            <a:r>
              <a:rPr lang="en-GB" sz="1800" dirty="0"/>
              <a:t>(quantization of angular momentum).</a:t>
            </a:r>
            <a:endParaRPr lang="tr-TR" sz="1800" dirty="0"/>
          </a:p>
          <a:p>
            <a:pPr lvl="1" algn="just"/>
            <a:endParaRPr lang="tr-TR" sz="2400" dirty="0"/>
          </a:p>
          <a:p>
            <a:pPr lvl="1" algn="just"/>
            <a:r>
              <a:rPr lang="en-GB" sz="2400" i="1" dirty="0"/>
              <a:t>Postulate </a:t>
            </a:r>
            <a:r>
              <a:rPr lang="en-GB" sz="2400" dirty="0"/>
              <a:t>4: An atom</a:t>
            </a:r>
            <a:r>
              <a:rPr lang="en-GB" sz="2400" b="1" dirty="0">
                <a:solidFill>
                  <a:srgbClr val="0070C0"/>
                </a:solidFill>
              </a:rPr>
              <a:t> emits radiation</a:t>
            </a:r>
            <a:r>
              <a:rPr lang="en-GB" sz="2400" dirty="0"/>
              <a:t> only when an electron</a:t>
            </a:r>
            <a:r>
              <a:rPr lang="tr-TR" sz="2400" dirty="0"/>
              <a:t> </a:t>
            </a:r>
            <a:r>
              <a:rPr lang="en-GB" sz="2400" dirty="0"/>
              <a:t>makes a transition from one orbit to another</a:t>
            </a:r>
          </a:p>
        </p:txBody>
      </p:sp>
      <p:pic>
        <p:nvPicPr>
          <p:cNvPr id="4" name="Picture 2" descr="Bohr atomic model of a nitrogen ato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2644" y="2883178"/>
            <a:ext cx="3260939" cy="2170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6897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6994" y="332656"/>
            <a:ext cx="10055781" cy="1404705"/>
          </a:xfrm>
        </p:spPr>
        <p:txBody>
          <a:bodyPr>
            <a:normAutofit/>
          </a:bodyPr>
          <a:lstStyle/>
          <a:p>
            <a:pPr algn="ctr"/>
            <a:r>
              <a:rPr lang="tr-TR" sz="4500" b="1" dirty="0">
                <a:solidFill>
                  <a:srgbClr val="C00000"/>
                </a:solidFill>
              </a:rPr>
              <a:t>Motivation</a:t>
            </a:r>
            <a:r>
              <a:rPr lang="tr-TR" sz="4000" b="1" dirty="0">
                <a:solidFill>
                  <a:srgbClr val="C00000"/>
                </a:solidFill>
              </a:rPr>
              <a:t> </a:t>
            </a:r>
            <a:br>
              <a:rPr lang="tr-TR" sz="4000" b="1" dirty="0">
                <a:solidFill>
                  <a:srgbClr val="C00000"/>
                </a:solidFill>
              </a:rPr>
            </a:br>
            <a:r>
              <a:rPr lang="en-GB" sz="2500" dirty="0"/>
              <a:t>Radiation is used in our daily life, especially in medical imaging.</a:t>
            </a:r>
            <a:r>
              <a:rPr lang="tr-TR" sz="2500" dirty="0"/>
              <a:t> </a:t>
            </a:r>
            <a:br>
              <a:rPr lang="tr-TR" sz="2500" dirty="0"/>
            </a:br>
            <a:r>
              <a:rPr lang="en-GB" sz="2500" dirty="0"/>
              <a:t>X-ray</a:t>
            </a:r>
            <a:r>
              <a:rPr lang="tr-TR" sz="2500" dirty="0"/>
              <a:t> Imaging, Computed Tomograpy,  </a:t>
            </a:r>
            <a:r>
              <a:rPr lang="en-GB" sz="2500" dirty="0"/>
              <a:t>Radiotherapy</a:t>
            </a:r>
            <a:r>
              <a:rPr lang="tr-TR" sz="2500" dirty="0"/>
              <a:t> ,Fluoroscopy , ......</a:t>
            </a:r>
            <a:endParaRPr lang="en-GB" sz="2500" b="1" dirty="0">
              <a:solidFill>
                <a:srgbClr val="C00000"/>
              </a:solidFill>
            </a:endParaRPr>
          </a:p>
        </p:txBody>
      </p:sp>
      <p:pic>
        <p:nvPicPr>
          <p:cNvPr id="3074" name="Picture 2" descr="Digital Rontgen, Siemed Tıbbi Sisteml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0356" y="1928334"/>
            <a:ext cx="2183951" cy="2021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omputed Tomography Scan – Ottawa Heart Institut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475" y="2348880"/>
            <a:ext cx="3975785" cy="3304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Image-Guided Radiation Therapy (IGRT): kV Imaging | SpringerLink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2644" y="1936728"/>
            <a:ext cx="3404112" cy="3717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Fluoroscopy | FD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8539" y="4141169"/>
            <a:ext cx="2388041" cy="1538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14447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4000" b="1" dirty="0">
                <a:solidFill>
                  <a:srgbClr val="C00000"/>
                </a:solidFill>
                <a:latin typeface="Calibri "/>
              </a:rPr>
              <a:t>History of atom and radiation (together)</a:t>
            </a:r>
            <a:endParaRPr lang="en-GB" sz="4000" b="1" dirty="0">
              <a:solidFill>
                <a:srgbClr val="C00000"/>
              </a:solidFill>
              <a:latin typeface="Calibri 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7828" y="1845734"/>
            <a:ext cx="10287373" cy="4023360"/>
          </a:xfrm>
        </p:spPr>
        <p:txBody>
          <a:bodyPr>
            <a:normAutofit/>
          </a:bodyPr>
          <a:lstStyle/>
          <a:p>
            <a:pPr lvl="1"/>
            <a:r>
              <a:rPr lang="tr-TR" sz="2300" dirty="0"/>
              <a:t>In 1803 Dalton’s model of  </a:t>
            </a:r>
            <a:r>
              <a:rPr lang="tr-TR" sz="2300" b="1" dirty="0">
                <a:solidFill>
                  <a:srgbClr val="FF0000"/>
                </a:solidFill>
              </a:rPr>
              <a:t>atom</a:t>
            </a:r>
            <a:r>
              <a:rPr lang="tr-TR" sz="2300" dirty="0"/>
              <a:t> </a:t>
            </a:r>
          </a:p>
          <a:p>
            <a:pPr lvl="1"/>
            <a:r>
              <a:rPr lang="tr-TR" sz="2300" dirty="0"/>
              <a:t>In 1895 </a:t>
            </a:r>
            <a:r>
              <a:rPr lang="en-GB" sz="2300" dirty="0"/>
              <a:t>X-rays</a:t>
            </a:r>
            <a:r>
              <a:rPr lang="tr-TR" sz="2300" dirty="0"/>
              <a:t> </a:t>
            </a:r>
            <a:r>
              <a:rPr lang="en-GB" sz="2300" dirty="0"/>
              <a:t>were</a:t>
            </a:r>
            <a:r>
              <a:rPr lang="tr-TR" sz="2300" dirty="0"/>
              <a:t> </a:t>
            </a:r>
            <a:r>
              <a:rPr lang="en-GB" sz="2300" dirty="0"/>
              <a:t>discovered</a:t>
            </a:r>
            <a:r>
              <a:rPr lang="tr-TR" sz="2300" dirty="0"/>
              <a:t> </a:t>
            </a:r>
            <a:r>
              <a:rPr lang="en-GB" sz="2300" dirty="0"/>
              <a:t>by</a:t>
            </a:r>
            <a:r>
              <a:rPr lang="tr-TR" sz="2300" dirty="0"/>
              <a:t> </a:t>
            </a:r>
            <a:r>
              <a:rPr lang="en-GB" sz="2300" dirty="0"/>
              <a:t>Wilhelm Conrad</a:t>
            </a:r>
            <a:r>
              <a:rPr lang="tr-TR" sz="2300" dirty="0"/>
              <a:t> </a:t>
            </a:r>
            <a:r>
              <a:rPr lang="en-GB" sz="2300" dirty="0"/>
              <a:t>R</a:t>
            </a:r>
            <a:r>
              <a:rPr lang="tr-TR" sz="2300" dirty="0"/>
              <a:t>ontgen </a:t>
            </a:r>
            <a:r>
              <a:rPr lang="tr-TR" sz="2300" b="1" dirty="0">
                <a:solidFill>
                  <a:srgbClr val="FF0000"/>
                </a:solidFill>
              </a:rPr>
              <a:t>(Radiation)</a:t>
            </a:r>
          </a:p>
          <a:p>
            <a:pPr lvl="1"/>
            <a:r>
              <a:rPr lang="tr-TR" sz="2300" dirty="0"/>
              <a:t>In 1896 </a:t>
            </a:r>
            <a:r>
              <a:rPr lang="tr-TR" sz="2300" b="1" dirty="0">
                <a:solidFill>
                  <a:srgbClr val="FF0000"/>
                </a:solidFill>
              </a:rPr>
              <a:t>Radioactivity</a:t>
            </a:r>
            <a:r>
              <a:rPr lang="tr-TR" sz="2300" dirty="0"/>
              <a:t> </a:t>
            </a:r>
            <a:r>
              <a:rPr lang="en-GB" sz="2300" dirty="0"/>
              <a:t>discovered</a:t>
            </a:r>
            <a:r>
              <a:rPr lang="tr-TR" sz="2300" dirty="0"/>
              <a:t> by </a:t>
            </a:r>
            <a:r>
              <a:rPr lang="en-GB" sz="2300" dirty="0"/>
              <a:t>Henri Becquerel </a:t>
            </a:r>
            <a:endParaRPr lang="tr-TR" sz="2300" dirty="0"/>
          </a:p>
          <a:p>
            <a:pPr lvl="1"/>
            <a:r>
              <a:rPr lang="tr-TR" sz="2300" dirty="0"/>
              <a:t>In 1898 Radium and Polonium discovered by </a:t>
            </a:r>
            <a:r>
              <a:rPr lang="en-GB" sz="2300" dirty="0"/>
              <a:t>Marie and Pierre Curie</a:t>
            </a:r>
            <a:r>
              <a:rPr lang="tr-TR" sz="2300" dirty="0"/>
              <a:t> (</a:t>
            </a:r>
            <a:r>
              <a:rPr lang="tr-TR" sz="2300" b="1" dirty="0">
                <a:solidFill>
                  <a:srgbClr val="FF0000"/>
                </a:solidFill>
              </a:rPr>
              <a:t>Radioactivity)</a:t>
            </a:r>
            <a:r>
              <a:rPr lang="tr-TR" sz="2300" dirty="0"/>
              <a:t> </a:t>
            </a:r>
          </a:p>
          <a:p>
            <a:pPr lvl="1"/>
            <a:r>
              <a:rPr lang="tr-TR" sz="2300" dirty="0"/>
              <a:t>In 1904 Thomson’s model of</a:t>
            </a:r>
            <a:r>
              <a:rPr lang="tr-TR" sz="2300" dirty="0">
                <a:solidFill>
                  <a:srgbClr val="FF0000"/>
                </a:solidFill>
              </a:rPr>
              <a:t> </a:t>
            </a:r>
            <a:r>
              <a:rPr lang="tr-TR" sz="2300" b="1" dirty="0">
                <a:solidFill>
                  <a:srgbClr val="FF0000"/>
                </a:solidFill>
              </a:rPr>
              <a:t>atom</a:t>
            </a:r>
            <a:r>
              <a:rPr lang="tr-TR" sz="2300" dirty="0">
                <a:solidFill>
                  <a:srgbClr val="FF0000"/>
                </a:solidFill>
              </a:rPr>
              <a:t> </a:t>
            </a:r>
          </a:p>
          <a:p>
            <a:pPr lvl="1"/>
            <a:r>
              <a:rPr lang="tr-TR" sz="2300" dirty="0"/>
              <a:t>In </a:t>
            </a:r>
            <a:r>
              <a:rPr lang="en-GB" sz="2300" dirty="0"/>
              <a:t>1911 </a:t>
            </a:r>
            <a:r>
              <a:rPr lang="tr-TR" sz="2300" dirty="0"/>
              <a:t>Rutherford’s model of </a:t>
            </a:r>
            <a:r>
              <a:rPr lang="tr-TR" sz="2300" b="1" dirty="0">
                <a:solidFill>
                  <a:srgbClr val="FF0000"/>
                </a:solidFill>
              </a:rPr>
              <a:t>atom</a:t>
            </a:r>
            <a:r>
              <a:rPr lang="tr-TR" sz="2300" dirty="0"/>
              <a:t> </a:t>
            </a:r>
          </a:p>
          <a:p>
            <a:pPr lvl="1"/>
            <a:r>
              <a:rPr lang="tr-TR" sz="2300" dirty="0"/>
              <a:t>In 1913 Bohr’s model of </a:t>
            </a:r>
            <a:r>
              <a:rPr lang="tr-TR" sz="2300" b="1" dirty="0">
                <a:solidFill>
                  <a:srgbClr val="FF0000"/>
                </a:solidFill>
              </a:rPr>
              <a:t>atom</a:t>
            </a:r>
            <a:r>
              <a:rPr lang="tr-TR" sz="2300" dirty="0"/>
              <a:t> </a:t>
            </a:r>
          </a:p>
          <a:p>
            <a:pPr lvl="1"/>
            <a:r>
              <a:rPr lang="tr-TR" sz="2300" dirty="0"/>
              <a:t>In 1919 </a:t>
            </a:r>
            <a:r>
              <a:rPr lang="en-GB" sz="2300" dirty="0"/>
              <a:t>Discovery of the </a:t>
            </a:r>
            <a:r>
              <a:rPr lang="tr-TR" sz="2300" dirty="0"/>
              <a:t> </a:t>
            </a:r>
            <a:r>
              <a:rPr lang="tr-TR" sz="2300" b="1" dirty="0">
                <a:solidFill>
                  <a:srgbClr val="FF0000"/>
                </a:solidFill>
              </a:rPr>
              <a:t>proton</a:t>
            </a:r>
            <a:r>
              <a:rPr lang="tr-TR" sz="2300" dirty="0"/>
              <a:t> by Rutherford</a:t>
            </a:r>
          </a:p>
          <a:p>
            <a:pPr lvl="1"/>
            <a:r>
              <a:rPr lang="tr-TR" sz="2300" dirty="0"/>
              <a:t>In 1932 </a:t>
            </a:r>
            <a:r>
              <a:rPr lang="en-GB" sz="2300" dirty="0"/>
              <a:t> Discovery of the </a:t>
            </a:r>
            <a:r>
              <a:rPr lang="tr-TR" sz="2300" b="1" dirty="0">
                <a:solidFill>
                  <a:srgbClr val="FF0000"/>
                </a:solidFill>
              </a:rPr>
              <a:t>n</a:t>
            </a:r>
            <a:r>
              <a:rPr lang="en-GB" sz="2300" b="1" dirty="0" err="1">
                <a:solidFill>
                  <a:srgbClr val="FF0000"/>
                </a:solidFill>
              </a:rPr>
              <a:t>eutron</a:t>
            </a:r>
            <a:r>
              <a:rPr lang="tr-TR" sz="2300" dirty="0"/>
              <a:t> by </a:t>
            </a:r>
            <a:r>
              <a:rPr lang="en-GB" sz="2300" dirty="0"/>
              <a:t>Chadwick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24507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Atomic Nucleus</a:t>
            </a:r>
            <a:endParaRPr lang="en-GB" b="1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1804" y="1758254"/>
            <a:ext cx="6264696" cy="3887522"/>
          </a:xfrm>
        </p:spPr>
        <p:txBody>
          <a:bodyPr>
            <a:normAutofit/>
          </a:bodyPr>
          <a:lstStyle/>
          <a:p>
            <a:pPr marL="201108" lvl="1" indent="0">
              <a:buNone/>
            </a:pPr>
            <a:endParaRPr lang="tr-TR" dirty="0"/>
          </a:p>
          <a:p>
            <a:pPr marL="201108" lvl="1" indent="0">
              <a:buNone/>
            </a:pPr>
            <a:r>
              <a:rPr lang="en-GB" sz="2300" dirty="0"/>
              <a:t>Rutherford’s alpha scattering experiment played a</a:t>
            </a:r>
            <a:r>
              <a:rPr lang="tr-TR" sz="2300" dirty="0"/>
              <a:t>n imported </a:t>
            </a:r>
            <a:r>
              <a:rPr lang="en-GB" sz="2300" dirty="0"/>
              <a:t>role to understand the </a:t>
            </a:r>
            <a:r>
              <a:rPr lang="en-GB" sz="2300" b="1" dirty="0">
                <a:solidFill>
                  <a:srgbClr val="0070C0"/>
                </a:solidFill>
              </a:rPr>
              <a:t>structure of the atom</a:t>
            </a:r>
            <a:r>
              <a:rPr lang="en-GB" sz="2300" dirty="0"/>
              <a:t> and the nucleus. </a:t>
            </a:r>
            <a:endParaRPr lang="tr-TR" sz="2300" dirty="0"/>
          </a:p>
          <a:p>
            <a:pPr lvl="1"/>
            <a:r>
              <a:rPr lang="tr-TR" sz="2300" dirty="0"/>
              <a:t>There are proton and neutron in the atomic nucleus </a:t>
            </a:r>
          </a:p>
          <a:p>
            <a:pPr lvl="1"/>
            <a:r>
              <a:rPr lang="tr-TR" sz="2300" dirty="0"/>
              <a:t>Proton and neutron  both are called nucleons</a:t>
            </a:r>
          </a:p>
          <a:p>
            <a:pPr lvl="1"/>
            <a:r>
              <a:rPr lang="tr-TR" sz="2300" dirty="0"/>
              <a:t>Not only atoms have proton and neutron, but also they have  electrons. </a:t>
            </a:r>
          </a:p>
          <a:p>
            <a:pPr lvl="1"/>
            <a:r>
              <a:rPr lang="tr-TR" sz="2300" dirty="0" err="1"/>
              <a:t>Electrons</a:t>
            </a:r>
            <a:r>
              <a:rPr lang="tr-TR" sz="2300" dirty="0"/>
              <a:t> revolve around the nucleus in orbit.</a:t>
            </a:r>
          </a:p>
          <a:p>
            <a:endParaRPr lang="tr-T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3449" y="2548070"/>
            <a:ext cx="4420747" cy="2307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585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>
                <a:solidFill>
                  <a:srgbClr val="C00000"/>
                </a:solidFill>
                <a:latin typeface="Calibri "/>
              </a:rPr>
              <a:t>Atomic Number</a:t>
            </a:r>
            <a:endParaRPr lang="en-GB" b="1" dirty="0">
              <a:solidFill>
                <a:srgbClr val="C00000"/>
              </a:solidFill>
              <a:latin typeface="Calibri 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1844" y="1916832"/>
            <a:ext cx="4824537" cy="4203232"/>
          </a:xfrm>
        </p:spPr>
        <p:txBody>
          <a:bodyPr>
            <a:normAutofit fontScale="92500" lnSpcReduction="10000"/>
          </a:bodyPr>
          <a:lstStyle/>
          <a:p>
            <a:pPr lvl="1"/>
            <a:r>
              <a:rPr lang="tr-TR" sz="2800" dirty="0"/>
              <a:t>The atomic number is the number of proton in the nucleus of an atom</a:t>
            </a:r>
          </a:p>
          <a:p>
            <a:pPr lvl="1"/>
            <a:endParaRPr lang="tr-TR" sz="2800" dirty="0"/>
          </a:p>
          <a:p>
            <a:pPr lvl="1"/>
            <a:r>
              <a:rPr lang="tr-TR" sz="2800" dirty="0"/>
              <a:t>Number of protons in nucleus </a:t>
            </a:r>
            <a:r>
              <a:rPr lang="tr-TR" sz="2800" b="1" dirty="0">
                <a:solidFill>
                  <a:srgbClr val="FF0000"/>
                </a:solidFill>
              </a:rPr>
              <a:t>defines</a:t>
            </a:r>
            <a:r>
              <a:rPr lang="tr-TR" sz="2800" dirty="0">
                <a:solidFill>
                  <a:srgbClr val="FF0000"/>
                </a:solidFill>
              </a:rPr>
              <a:t> </a:t>
            </a:r>
            <a:r>
              <a:rPr lang="tr-TR" sz="2800" dirty="0"/>
              <a:t>the</a:t>
            </a:r>
            <a:r>
              <a:rPr lang="tr-TR" sz="2800" b="1" dirty="0">
                <a:solidFill>
                  <a:srgbClr val="FF0000"/>
                </a:solidFill>
              </a:rPr>
              <a:t> identity </a:t>
            </a:r>
            <a:r>
              <a:rPr lang="tr-TR" sz="2800" dirty="0"/>
              <a:t>of that nucleus.</a:t>
            </a:r>
          </a:p>
          <a:p>
            <a:pPr lvl="1"/>
            <a:endParaRPr lang="tr-TR" sz="2800" dirty="0"/>
          </a:p>
          <a:p>
            <a:pPr lvl="1"/>
            <a:r>
              <a:rPr lang="tr-TR" sz="2800" dirty="0"/>
              <a:t>Helium is defined as the element which has 2 protons in it’s nucleus</a:t>
            </a:r>
            <a:endParaRPr lang="en-GB" sz="2800" dirty="0"/>
          </a:p>
        </p:txBody>
      </p:sp>
      <p:pic>
        <p:nvPicPr>
          <p:cNvPr id="2050" name="Picture 2" descr="Difference Between Atomic Number and Atomic Weight | Definition,  Explanation, Differenc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6420" y="2564904"/>
            <a:ext cx="4839148" cy="2088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13702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Composition of nucleus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1804" y="1755657"/>
            <a:ext cx="6192688" cy="4031538"/>
          </a:xfrm>
        </p:spPr>
        <p:txBody>
          <a:bodyPr>
            <a:normAutofit/>
          </a:bodyPr>
          <a:lstStyle/>
          <a:p>
            <a:pPr lvl="1"/>
            <a:r>
              <a:rPr lang="en-GB" sz="2500" dirty="0"/>
              <a:t>The number of protons in the nucleus is called the </a:t>
            </a:r>
            <a:r>
              <a:rPr lang="en-GB" sz="2500" b="1" dirty="0">
                <a:solidFill>
                  <a:srgbClr val="C00000"/>
                </a:solidFill>
              </a:rPr>
              <a:t>atomic number </a:t>
            </a:r>
            <a:r>
              <a:rPr lang="tr-TR" sz="2500" dirty="0"/>
              <a:t>(</a:t>
            </a:r>
            <a:r>
              <a:rPr lang="en-GB" sz="2500" dirty="0"/>
              <a:t>Z</a:t>
            </a:r>
            <a:r>
              <a:rPr lang="tr-TR" sz="2500" dirty="0"/>
              <a:t>)</a:t>
            </a:r>
            <a:r>
              <a:rPr lang="en-GB" sz="2500" dirty="0"/>
              <a:t>. </a:t>
            </a:r>
            <a:endParaRPr lang="tr-TR" sz="2500" dirty="0"/>
          </a:p>
          <a:p>
            <a:pPr lvl="1"/>
            <a:r>
              <a:rPr lang="en-GB" sz="2500" dirty="0"/>
              <a:t>The number of neutrons in the nucleus is called </a:t>
            </a:r>
            <a:r>
              <a:rPr lang="en-GB" sz="2500" b="1" dirty="0">
                <a:solidFill>
                  <a:srgbClr val="C00000"/>
                </a:solidFill>
              </a:rPr>
              <a:t>neutron number </a:t>
            </a:r>
            <a:r>
              <a:rPr lang="en-GB" sz="2500" dirty="0"/>
              <a:t>(N). </a:t>
            </a:r>
            <a:endParaRPr lang="tr-TR" sz="2500" dirty="0"/>
          </a:p>
          <a:p>
            <a:pPr lvl="1"/>
            <a:r>
              <a:rPr lang="en-GB" sz="2500" dirty="0"/>
              <a:t>The total number of neutrons and protons in the nucleus is called the </a:t>
            </a:r>
            <a:r>
              <a:rPr lang="en-GB" sz="2500" b="1" dirty="0">
                <a:solidFill>
                  <a:srgbClr val="C00000"/>
                </a:solidFill>
              </a:rPr>
              <a:t>mass number </a:t>
            </a:r>
            <a:r>
              <a:rPr lang="tr-TR" sz="2500" dirty="0"/>
              <a:t>(</a:t>
            </a:r>
            <a:r>
              <a:rPr lang="en-GB" sz="2500" dirty="0"/>
              <a:t>A</a:t>
            </a:r>
            <a:r>
              <a:rPr lang="tr-TR" sz="2500" dirty="0"/>
              <a:t>)</a:t>
            </a:r>
            <a:r>
              <a:rPr lang="en-GB" sz="2500" dirty="0"/>
              <a:t>. </a:t>
            </a:r>
            <a:endParaRPr lang="tr-TR" sz="2500" dirty="0"/>
          </a:p>
          <a:p>
            <a:pPr lvl="7"/>
            <a:r>
              <a:rPr lang="en-GB" sz="2500" b="1" dirty="0">
                <a:solidFill>
                  <a:srgbClr val="FF0000"/>
                </a:solidFill>
              </a:rPr>
              <a:t>A = Z+N</a:t>
            </a:r>
            <a:endParaRPr lang="tr-TR" sz="2500" b="1" dirty="0">
              <a:solidFill>
                <a:srgbClr val="FF0000"/>
              </a:solidFill>
            </a:endParaRPr>
          </a:p>
          <a:p>
            <a:pPr lvl="1"/>
            <a:r>
              <a:rPr lang="tr-TR" sz="2500" dirty="0"/>
              <a:t>The number of neutrons doesn’t change the identity of the element </a:t>
            </a:r>
            <a:endParaRPr lang="en-GB" sz="2500" dirty="0"/>
          </a:p>
          <a:p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0476" y="2348880"/>
            <a:ext cx="4482300" cy="2520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4165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>
                <a:solidFill>
                  <a:srgbClr val="C00000"/>
                </a:solidFill>
                <a:latin typeface="Calibri "/>
              </a:rPr>
              <a:t>Isotop</a:t>
            </a:r>
            <a:endParaRPr lang="en-GB" b="1" dirty="0">
              <a:solidFill>
                <a:srgbClr val="C00000"/>
              </a:solidFill>
              <a:latin typeface="Calibri 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6994" y="1845734"/>
            <a:ext cx="6077538" cy="4247562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GB" sz="2400" dirty="0"/>
              <a:t>In nature, </a:t>
            </a:r>
            <a:r>
              <a:rPr lang="tr-TR" sz="2400" dirty="0"/>
              <a:t>some nucleus</a:t>
            </a:r>
            <a:r>
              <a:rPr lang="en-GB" sz="2400" dirty="0"/>
              <a:t> have </a:t>
            </a:r>
            <a:r>
              <a:rPr lang="en-GB" sz="2400" b="1" dirty="0">
                <a:solidFill>
                  <a:srgbClr val="0070C0"/>
                </a:solidFill>
              </a:rPr>
              <a:t>same number of protons</a:t>
            </a:r>
            <a:r>
              <a:rPr lang="en-GB" sz="2400" dirty="0"/>
              <a:t> but different number of neutrons. </a:t>
            </a:r>
            <a:endParaRPr lang="tr-TR" sz="2400" dirty="0"/>
          </a:p>
          <a:p>
            <a:pPr marL="0" indent="0" algn="just">
              <a:buNone/>
            </a:pPr>
            <a:r>
              <a:rPr lang="en-GB" sz="2400" dirty="0"/>
              <a:t>These kinds of atoms are called isotopes. </a:t>
            </a:r>
            <a:endParaRPr lang="tr-TR" sz="2400" dirty="0"/>
          </a:p>
          <a:p>
            <a:pPr marL="0" indent="0" algn="just">
              <a:buNone/>
            </a:pPr>
            <a:endParaRPr lang="tr-TR" sz="2400" dirty="0"/>
          </a:p>
          <a:p>
            <a:pPr lvl="1" algn="just"/>
            <a:r>
              <a:rPr lang="tr-TR" sz="2000" dirty="0"/>
              <a:t>H</a:t>
            </a:r>
            <a:r>
              <a:rPr lang="en-GB" sz="2000" dirty="0" err="1"/>
              <a:t>ydrogen</a:t>
            </a:r>
            <a:r>
              <a:rPr lang="en-GB" sz="2000" dirty="0"/>
              <a:t> has three isotopes and they are </a:t>
            </a:r>
            <a:r>
              <a:rPr lang="tr-TR" sz="2000" dirty="0"/>
              <a:t>called </a:t>
            </a:r>
            <a:r>
              <a:rPr lang="en-GB" sz="2000" dirty="0"/>
              <a:t>(hydrogen), (deuterium),and (tritium). </a:t>
            </a:r>
            <a:endParaRPr lang="tr-TR" sz="2000" dirty="0"/>
          </a:p>
          <a:p>
            <a:pPr lvl="1" algn="just"/>
            <a:r>
              <a:rPr lang="tr-TR" sz="2000" dirty="0"/>
              <a:t>A</a:t>
            </a:r>
            <a:r>
              <a:rPr lang="en-GB" sz="2000" dirty="0" err="1"/>
              <a:t>ll</a:t>
            </a:r>
            <a:r>
              <a:rPr lang="en-GB" sz="2000" dirty="0"/>
              <a:t> the three </a:t>
            </a:r>
            <a:r>
              <a:rPr lang="en-GB" sz="2000" dirty="0" err="1"/>
              <a:t>nucl</a:t>
            </a:r>
            <a:r>
              <a:rPr lang="tr-TR" sz="2000" dirty="0"/>
              <a:t>eus</a:t>
            </a:r>
            <a:r>
              <a:rPr lang="en-GB" sz="2000" dirty="0"/>
              <a:t> have one proton and</a:t>
            </a:r>
            <a:endParaRPr lang="tr-TR" sz="2000" dirty="0"/>
          </a:p>
          <a:p>
            <a:pPr lvl="2" algn="just"/>
            <a:r>
              <a:rPr lang="en-GB" sz="1800" dirty="0"/>
              <a:t>hydrogen has no neutron, </a:t>
            </a:r>
            <a:endParaRPr lang="tr-TR" sz="1800" dirty="0"/>
          </a:p>
          <a:p>
            <a:pPr lvl="2" algn="just"/>
            <a:r>
              <a:rPr lang="en-GB" sz="1800" dirty="0"/>
              <a:t>deuterium has 1 neutron </a:t>
            </a:r>
            <a:endParaRPr lang="tr-TR" sz="1800" dirty="0"/>
          </a:p>
          <a:p>
            <a:pPr lvl="2" algn="just"/>
            <a:r>
              <a:rPr lang="en-GB" sz="1800" dirty="0"/>
              <a:t>tritium has 2 neutrons</a:t>
            </a:r>
          </a:p>
          <a:p>
            <a:endParaRPr lang="tr-T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8588" y="2132856"/>
            <a:ext cx="3730159" cy="3096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0734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9796" y="1845734"/>
            <a:ext cx="4248472" cy="3311458"/>
          </a:xfrm>
        </p:spPr>
        <p:txBody>
          <a:bodyPr>
            <a:normAutofit/>
          </a:bodyPr>
          <a:lstStyle/>
          <a:p>
            <a:pPr algn="just"/>
            <a:r>
              <a:rPr lang="tr-TR" dirty="0"/>
              <a:t>I</a:t>
            </a:r>
            <a:r>
              <a:rPr lang="en-GB" dirty="0" err="1"/>
              <a:t>sotopes</a:t>
            </a:r>
            <a:r>
              <a:rPr lang="en-GB" dirty="0"/>
              <a:t> are atoms of the same element having </a:t>
            </a:r>
            <a:r>
              <a:rPr lang="en-GB" b="1" dirty="0">
                <a:solidFill>
                  <a:srgbClr val="0070C0"/>
                </a:solidFill>
              </a:rPr>
              <a:t>same atomic number </a:t>
            </a:r>
            <a:r>
              <a:rPr lang="en-GB" i="1" dirty="0"/>
              <a:t>Z</a:t>
            </a:r>
            <a:r>
              <a:rPr lang="en-GB" dirty="0"/>
              <a:t>, but </a:t>
            </a:r>
            <a:r>
              <a:rPr lang="en-GB" b="1" dirty="0">
                <a:solidFill>
                  <a:srgbClr val="0070C0"/>
                </a:solidFill>
              </a:rPr>
              <a:t>different mass number </a:t>
            </a:r>
            <a:r>
              <a:rPr lang="en-GB" i="1" dirty="0"/>
              <a:t>A</a:t>
            </a:r>
            <a:r>
              <a:rPr lang="en-GB" dirty="0"/>
              <a:t>. </a:t>
            </a:r>
            <a:endParaRPr lang="tr-TR" dirty="0"/>
          </a:p>
          <a:p>
            <a:pPr algn="just"/>
            <a:endParaRPr lang="tr-TR" sz="2000" dirty="0"/>
          </a:p>
          <a:p>
            <a:pPr lvl="1" algn="just"/>
            <a:r>
              <a:rPr lang="tr-TR" sz="1800" dirty="0"/>
              <a:t>The total number of nucleus (proton + neutrons) can vary in same atom. </a:t>
            </a:r>
          </a:p>
          <a:p>
            <a:pPr algn="just"/>
            <a:endParaRPr lang="tr-TR" sz="2000" dirty="0"/>
          </a:p>
          <a:p>
            <a:pPr lvl="1" algn="just"/>
            <a:r>
              <a:rPr lang="tr-TR" sz="1800" dirty="0"/>
              <a:t>But in same atom, number of proton can not be different</a:t>
            </a:r>
            <a:endParaRPr lang="tr-TR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7746" y="1887644"/>
            <a:ext cx="6374707" cy="355758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096994" y="286604"/>
            <a:ext cx="10055781" cy="1450757"/>
          </a:xfrm>
        </p:spPr>
        <p:txBody>
          <a:bodyPr/>
          <a:lstStyle/>
          <a:p>
            <a:r>
              <a:rPr lang="tr-TR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Isotop</a:t>
            </a:r>
            <a:endParaRPr lang="en-GB" b="1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75811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Isobars - Definition, Examples &amp; Us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0556" y="2924944"/>
            <a:ext cx="4635898" cy="2163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C00000"/>
                </a:solidFill>
                <a:latin typeface="Calibri "/>
              </a:rPr>
              <a:t>Isobars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7788" y="1845734"/>
            <a:ext cx="7128792" cy="4023360"/>
          </a:xfrm>
        </p:spPr>
        <p:txBody>
          <a:bodyPr>
            <a:noAutofit/>
          </a:bodyPr>
          <a:lstStyle/>
          <a:p>
            <a:pPr algn="just"/>
            <a:r>
              <a:rPr lang="en-GB" sz="2500" b="1" dirty="0"/>
              <a:t>Isobars </a:t>
            </a:r>
            <a:r>
              <a:rPr lang="en-GB" sz="2500" dirty="0"/>
              <a:t>are the atoms of different elements having the </a:t>
            </a:r>
            <a:r>
              <a:rPr lang="en-GB" sz="2500" b="1" dirty="0">
                <a:solidFill>
                  <a:srgbClr val="0070C0"/>
                </a:solidFill>
              </a:rPr>
              <a:t>same mass number </a:t>
            </a:r>
            <a:r>
              <a:rPr lang="en-GB" sz="2500" i="1" dirty="0"/>
              <a:t>A</a:t>
            </a:r>
            <a:r>
              <a:rPr lang="en-GB" sz="2500" dirty="0"/>
              <a:t>, but different atomic number </a:t>
            </a:r>
            <a:r>
              <a:rPr lang="en-GB" sz="2500" i="1" dirty="0"/>
              <a:t>Z</a:t>
            </a:r>
            <a:r>
              <a:rPr lang="en-GB" sz="2500" dirty="0"/>
              <a:t>. </a:t>
            </a:r>
            <a:endParaRPr lang="tr-TR" sz="2500" dirty="0"/>
          </a:p>
          <a:p>
            <a:pPr algn="just"/>
            <a:endParaRPr lang="tr-TR" sz="2500" dirty="0"/>
          </a:p>
          <a:p>
            <a:pPr lvl="1" algn="just"/>
            <a:r>
              <a:rPr lang="tr-TR" sz="2500" dirty="0"/>
              <a:t>I</a:t>
            </a:r>
            <a:r>
              <a:rPr lang="en-GB" sz="2500" dirty="0" err="1"/>
              <a:t>sobars</a:t>
            </a:r>
            <a:r>
              <a:rPr lang="en-GB" sz="2500" dirty="0"/>
              <a:t> are the atoms of different chemical element which ha</a:t>
            </a:r>
            <a:r>
              <a:rPr lang="tr-TR" sz="2500" dirty="0"/>
              <a:t>ve the</a:t>
            </a:r>
            <a:r>
              <a:rPr lang="en-GB" sz="2500" dirty="0"/>
              <a:t> same number of nucleon.</a:t>
            </a:r>
            <a:endParaRPr lang="tr-TR" sz="2500" dirty="0"/>
          </a:p>
          <a:p>
            <a:pPr lvl="1" algn="just"/>
            <a:r>
              <a:rPr lang="tr-TR" sz="2500" dirty="0"/>
              <a:t>Ar-40, K-40 and Ca-40 have </a:t>
            </a:r>
            <a:r>
              <a:rPr lang="en-GB" sz="2500" dirty="0"/>
              <a:t>same mass number and different atomic number.</a:t>
            </a:r>
            <a:endParaRPr lang="tr-TR" sz="2500" dirty="0"/>
          </a:p>
          <a:p>
            <a:pPr lvl="1" algn="just"/>
            <a:r>
              <a:rPr lang="tr-TR" sz="2500" dirty="0"/>
              <a:t>I</a:t>
            </a:r>
            <a:r>
              <a:rPr lang="en-GB" sz="2500" dirty="0" err="1"/>
              <a:t>sobars</a:t>
            </a:r>
            <a:r>
              <a:rPr lang="en-GB" sz="2500" dirty="0"/>
              <a:t> are chemically different elements. </a:t>
            </a:r>
            <a:endParaRPr lang="tr-TR" sz="2500" dirty="0"/>
          </a:p>
          <a:p>
            <a:pPr lvl="1" algn="just"/>
            <a:r>
              <a:rPr lang="en-GB" sz="2500" dirty="0"/>
              <a:t>They have different physical and chemical properties. </a:t>
            </a:r>
          </a:p>
        </p:txBody>
      </p:sp>
    </p:spTree>
    <p:extLst>
      <p:ext uri="{BB962C8B-B14F-4D97-AF65-F5344CB8AC3E}">
        <p14:creationId xmlns:p14="http://schemas.microsoft.com/office/powerpoint/2010/main" val="811641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Isotones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6994" y="1845734"/>
            <a:ext cx="10055781" cy="719170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Isotones are the atoms of different elements</a:t>
            </a:r>
            <a:endParaRPr lang="tr-TR" dirty="0"/>
          </a:p>
          <a:p>
            <a:r>
              <a:rPr lang="tr-TR" dirty="0"/>
              <a:t>Isotones atoms have the </a:t>
            </a:r>
            <a:r>
              <a:rPr lang="en-GB" b="1" dirty="0">
                <a:solidFill>
                  <a:srgbClr val="0070C0"/>
                </a:solidFill>
              </a:rPr>
              <a:t>same number of neutrons.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828" y="2852936"/>
            <a:ext cx="9965181" cy="2563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12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Rewiev Nomeclacture</a:t>
            </a:r>
            <a:endParaRPr lang="en-GB" b="1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804" y="2348880"/>
            <a:ext cx="4861364" cy="259228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4452" y="2924944"/>
            <a:ext cx="5455245" cy="2016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0562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Radiation</a:t>
            </a:r>
            <a:endParaRPr lang="en-GB" b="1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5780" y="1845734"/>
            <a:ext cx="6552728" cy="935194"/>
          </a:xfrm>
        </p:spPr>
        <p:txBody>
          <a:bodyPr>
            <a:normAutofit/>
          </a:bodyPr>
          <a:lstStyle/>
          <a:p>
            <a:pPr lvl="1"/>
            <a:r>
              <a:rPr lang="tr-TR" sz="2800" b="1" dirty="0">
                <a:solidFill>
                  <a:srgbClr val="C00000"/>
                </a:solidFill>
              </a:rPr>
              <a:t>Radiation</a:t>
            </a:r>
            <a:r>
              <a:rPr lang="tr-TR" sz="2800" dirty="0"/>
              <a:t> is the </a:t>
            </a:r>
            <a:r>
              <a:rPr lang="tr-TR" sz="2800" dirty="0">
                <a:solidFill>
                  <a:srgbClr val="C00000"/>
                </a:solidFill>
              </a:rPr>
              <a:t>release of energy </a:t>
            </a:r>
            <a:r>
              <a:rPr lang="tr-TR" sz="2800" dirty="0"/>
              <a:t>in electromagnetic waves or particles </a:t>
            </a:r>
          </a:p>
          <a:p>
            <a:pPr lvl="1"/>
            <a:endParaRPr lang="tr-TR" sz="2800" dirty="0"/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450816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tr-TR" sz="5000" b="1" dirty="0">
                <a:solidFill>
                  <a:srgbClr val="C00000"/>
                </a:solidFill>
              </a:rPr>
              <a:t>Motivation</a:t>
            </a:r>
            <a:r>
              <a:rPr lang="tr-TR" sz="6600" b="1" dirty="0">
                <a:solidFill>
                  <a:srgbClr val="C00000"/>
                </a:solidFill>
              </a:rPr>
              <a:t> </a:t>
            </a:r>
            <a:br>
              <a:rPr lang="tr-TR" sz="6600" b="1" dirty="0">
                <a:solidFill>
                  <a:srgbClr val="C00000"/>
                </a:solidFill>
              </a:rPr>
            </a:br>
            <a:r>
              <a:rPr lang="en-GB" sz="2200" dirty="0"/>
              <a:t>Radiation has many beneficial uses. </a:t>
            </a:r>
            <a:br>
              <a:rPr lang="tr-TR" sz="2200" dirty="0"/>
            </a:br>
            <a:r>
              <a:rPr lang="tr-TR" sz="2200" dirty="0"/>
              <a:t>Radiation</a:t>
            </a:r>
            <a:r>
              <a:rPr lang="en-GB" sz="2200" dirty="0"/>
              <a:t> is used for many purposes in industry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10236" y="1964125"/>
            <a:ext cx="3882514" cy="2870058"/>
          </a:xfrm>
        </p:spPr>
        <p:txBody>
          <a:bodyPr>
            <a:normAutofit/>
          </a:bodyPr>
          <a:lstStyle/>
          <a:p>
            <a:pPr lvl="1"/>
            <a:r>
              <a:rPr lang="en-GB" dirty="0"/>
              <a:t>Measuring density  in materials </a:t>
            </a:r>
            <a:endParaRPr lang="tr-TR" dirty="0"/>
          </a:p>
          <a:p>
            <a:pPr lvl="1"/>
            <a:r>
              <a:rPr lang="en-GB" dirty="0"/>
              <a:t>Measuring the thickness of materials </a:t>
            </a:r>
            <a:endParaRPr lang="tr-TR" dirty="0"/>
          </a:p>
          <a:p>
            <a:pPr lvl="1"/>
            <a:r>
              <a:rPr lang="en-GB" dirty="0"/>
              <a:t>Detecting smoke</a:t>
            </a:r>
            <a:endParaRPr lang="tr-TR" dirty="0"/>
          </a:p>
          <a:p>
            <a:pPr lvl="1"/>
            <a:r>
              <a:rPr lang="en-GB" dirty="0"/>
              <a:t>Sterilising medical equipment</a:t>
            </a:r>
            <a:endParaRPr lang="tr-TR" dirty="0"/>
          </a:p>
          <a:p>
            <a:pPr lvl="1"/>
            <a:r>
              <a:rPr lang="en-GB" dirty="0"/>
              <a:t>Eliminating static electricity</a:t>
            </a:r>
            <a:endParaRPr lang="tr-TR" dirty="0"/>
          </a:p>
          <a:p>
            <a:pPr lvl="1"/>
            <a:r>
              <a:rPr lang="tr-TR" dirty="0"/>
              <a:t>...</a:t>
            </a:r>
          </a:p>
          <a:p>
            <a:pPr lvl="1"/>
            <a:r>
              <a:rPr lang="tr-TR" dirty="0"/>
              <a:t>...</a:t>
            </a:r>
            <a:endParaRPr lang="en-GB" dirty="0"/>
          </a:p>
        </p:txBody>
      </p:sp>
      <p:pic>
        <p:nvPicPr>
          <p:cNvPr id="4098" name="Picture 2" descr="Nuclear power plant in Akkuyu to commence operations in 202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391" y="1858635"/>
            <a:ext cx="3615813" cy="1928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812" y="3937439"/>
            <a:ext cx="3528392" cy="2305045"/>
          </a:xfrm>
          <a:prstGeom prst="rect">
            <a:avLst/>
          </a:prstGeom>
        </p:spPr>
      </p:pic>
      <p:pic>
        <p:nvPicPr>
          <p:cNvPr id="4104" name="Picture 8" descr="X Ray Security Scanner Machine, X Ray Voltage: 110 To 220 V, Rs 1000000 / unit | ID: 2168253916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8934" y="1945821"/>
            <a:ext cx="3435552" cy="3435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981844" y="1858635"/>
            <a:ext cx="281423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tr-TR" sz="2000" b="1" dirty="0">
                <a:solidFill>
                  <a:srgbClr val="FF0000"/>
                </a:solidFill>
              </a:rPr>
              <a:t>Nuclear Power Plant</a:t>
            </a:r>
          </a:p>
        </p:txBody>
      </p:sp>
      <p:sp>
        <p:nvSpPr>
          <p:cNvPr id="10" name="Rectangle 9"/>
          <p:cNvSpPr/>
          <p:nvPr/>
        </p:nvSpPr>
        <p:spPr>
          <a:xfrm>
            <a:off x="477789" y="4685916"/>
            <a:ext cx="35051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tr-TR" sz="2000" b="1" dirty="0">
                <a:solidFill>
                  <a:schemeClr val="bg1"/>
                </a:solidFill>
              </a:rPr>
              <a:t>Nuclear Power Plant inside</a:t>
            </a:r>
          </a:p>
        </p:txBody>
      </p:sp>
      <p:sp>
        <p:nvSpPr>
          <p:cNvPr id="8" name="Rectangle 7"/>
          <p:cNvSpPr/>
          <p:nvPr/>
        </p:nvSpPr>
        <p:spPr>
          <a:xfrm>
            <a:off x="8078321" y="4711780"/>
            <a:ext cx="404248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GB" sz="2000" b="1" dirty="0"/>
              <a:t>Security scanning using X-ray</a:t>
            </a:r>
            <a:endParaRPr lang="tr-TR" sz="2000" b="1" dirty="0"/>
          </a:p>
        </p:txBody>
      </p:sp>
      <p:pic>
        <p:nvPicPr>
          <p:cNvPr id="4106" name="Picture 10" descr="How to Sterilize Medical Equipment | Health Informati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8846" y="4581128"/>
            <a:ext cx="3583291" cy="144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05336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Radiation</a:t>
            </a:r>
            <a:endParaRPr lang="en-GB" b="1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5780" y="1845734"/>
            <a:ext cx="6840760" cy="4023360"/>
          </a:xfrm>
        </p:spPr>
        <p:txBody>
          <a:bodyPr>
            <a:normAutofit/>
          </a:bodyPr>
          <a:lstStyle/>
          <a:p>
            <a:pPr lvl="1"/>
            <a:r>
              <a:rPr lang="tr-TR" sz="2800" b="1" dirty="0">
                <a:solidFill>
                  <a:srgbClr val="C00000"/>
                </a:solidFill>
              </a:rPr>
              <a:t>Radiation</a:t>
            </a:r>
            <a:r>
              <a:rPr lang="tr-TR" sz="2800" dirty="0"/>
              <a:t> is the </a:t>
            </a:r>
            <a:r>
              <a:rPr lang="tr-TR" sz="2800" dirty="0">
                <a:solidFill>
                  <a:srgbClr val="C00000"/>
                </a:solidFill>
              </a:rPr>
              <a:t>release of energy </a:t>
            </a:r>
            <a:r>
              <a:rPr lang="tr-TR" sz="2800" dirty="0"/>
              <a:t>in electromagnetic waves or particles </a:t>
            </a:r>
          </a:p>
          <a:p>
            <a:pPr lvl="1"/>
            <a:endParaRPr lang="tr-TR" sz="2800" dirty="0"/>
          </a:p>
          <a:p>
            <a:pPr lvl="1"/>
            <a:r>
              <a:rPr lang="tr-TR" sz="2800" dirty="0"/>
              <a:t>This energy can be low level or high level</a:t>
            </a:r>
          </a:p>
          <a:p>
            <a:pPr lvl="1"/>
            <a:endParaRPr lang="tr-TR" sz="2800" dirty="0"/>
          </a:p>
          <a:p>
            <a:pPr lvl="1"/>
            <a:r>
              <a:rPr lang="tr-TR" sz="2800" b="1" dirty="0">
                <a:solidFill>
                  <a:srgbClr val="C00000"/>
                </a:solidFill>
              </a:rPr>
              <a:t>Low-level energy </a:t>
            </a:r>
            <a:r>
              <a:rPr lang="tr-TR" sz="2800" dirty="0"/>
              <a:t>is like microwave and radiowave</a:t>
            </a:r>
          </a:p>
          <a:p>
            <a:pPr lvl="1"/>
            <a:r>
              <a:rPr lang="tr-TR" sz="2800" b="1" dirty="0">
                <a:solidFill>
                  <a:srgbClr val="C00000"/>
                </a:solidFill>
              </a:rPr>
              <a:t>High-level energy </a:t>
            </a:r>
            <a:r>
              <a:rPr lang="tr-TR" sz="2800" dirty="0"/>
              <a:t>is like X-rays or gamma rays</a:t>
            </a:r>
          </a:p>
          <a:p>
            <a:endParaRPr lang="tr-TR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0630" y="2147377"/>
            <a:ext cx="5039552" cy="2743374"/>
          </a:xfrm>
          <a:prstGeom prst="rect">
            <a:avLst/>
          </a:prstGeom>
        </p:spPr>
      </p:pic>
      <p:pic>
        <p:nvPicPr>
          <p:cNvPr id="6" name="rad-symbol" descr="rad-symbo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4306" y="4687853"/>
            <a:ext cx="448109" cy="395349"/>
          </a:xfrm>
          <a:prstGeom prst="rect">
            <a:avLst/>
          </a:prstGeom>
          <a:ln w="12700">
            <a:miter lim="400000"/>
          </a:ln>
        </p:spPr>
      </p:pic>
      <p:pic>
        <p:nvPicPr>
          <p:cNvPr id="8" name="rad-symbol" descr="rad-symbo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0882" y="4687852"/>
            <a:ext cx="448109" cy="395349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282039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Radiation</a:t>
            </a:r>
            <a:endParaRPr lang="en-GB" sz="2500"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5682827" y="2060848"/>
            <a:ext cx="5796675" cy="3779871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13" indent="-91413" algn="l" defTabSz="914126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99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3933" indent="-182825" algn="l" defTabSz="914126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799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758" indent="-182825" algn="l" defTabSz="914126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583" indent="-182825" algn="l" defTabSz="914126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408" indent="-182825" algn="l" defTabSz="914126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099670" indent="-228531" algn="l" defTabSz="914126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610" indent="-228531" algn="l" defTabSz="914126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550" indent="-228531" algn="l" defTabSz="914126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490" indent="-228531" algn="l" defTabSz="914126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tr-TR" sz="2000" dirty="0">
                <a:solidFill>
                  <a:schemeClr val="tx1"/>
                </a:solidFill>
                <a:latin typeface="Calibri "/>
              </a:rPr>
              <a:t>Radiation</a:t>
            </a:r>
            <a:r>
              <a:rPr lang="en-GB" sz="2000" dirty="0">
                <a:solidFill>
                  <a:schemeClr val="tx1"/>
                </a:solidFill>
                <a:latin typeface="Calibri "/>
              </a:rPr>
              <a:t> fall into two main categories</a:t>
            </a:r>
            <a:r>
              <a:rPr lang="tr-TR" sz="2000" dirty="0">
                <a:solidFill>
                  <a:schemeClr val="tx1"/>
                </a:solidFill>
                <a:latin typeface="Calibri "/>
              </a:rPr>
              <a:t>.</a:t>
            </a:r>
          </a:p>
          <a:p>
            <a:pPr lvl="1" algn="just"/>
            <a:r>
              <a:rPr lang="en-GB" sz="2000" dirty="0">
                <a:solidFill>
                  <a:schemeClr val="tx1"/>
                </a:solidFill>
                <a:latin typeface="Calibri "/>
              </a:rPr>
              <a:t>ionizing </a:t>
            </a:r>
            <a:r>
              <a:rPr lang="tr-TR" sz="2000" dirty="0">
                <a:solidFill>
                  <a:schemeClr val="tx1"/>
                </a:solidFill>
                <a:latin typeface="Calibri "/>
              </a:rPr>
              <a:t> and </a:t>
            </a:r>
            <a:r>
              <a:rPr lang="en-GB" sz="2000" dirty="0">
                <a:solidFill>
                  <a:schemeClr val="tx1"/>
                </a:solidFill>
                <a:latin typeface="Calibri "/>
              </a:rPr>
              <a:t> non-ionizing, depending on its energy and ability to penetrate matter. </a:t>
            </a:r>
          </a:p>
          <a:p>
            <a:pPr algn="just"/>
            <a:r>
              <a:rPr lang="tr-TR" sz="2000" b="1" dirty="0">
                <a:solidFill>
                  <a:srgbClr val="C00000"/>
                </a:solidFill>
                <a:latin typeface="Calibri "/>
              </a:rPr>
              <a:t>Ionizing radiation </a:t>
            </a:r>
            <a:r>
              <a:rPr lang="tr-TR" sz="2000" dirty="0">
                <a:solidFill>
                  <a:schemeClr val="tx1"/>
                </a:solidFill>
                <a:latin typeface="Calibri "/>
              </a:rPr>
              <a:t>has enough energy to </a:t>
            </a:r>
            <a:r>
              <a:rPr lang="tr-TR" sz="2000" b="1" dirty="0">
                <a:solidFill>
                  <a:srgbClr val="0070C0"/>
                </a:solidFill>
                <a:latin typeface="Calibri "/>
              </a:rPr>
              <a:t>remove bound electrons</a:t>
            </a:r>
            <a:r>
              <a:rPr lang="tr-TR" sz="2000" dirty="0">
                <a:solidFill>
                  <a:schemeClr val="tx1"/>
                </a:solidFill>
                <a:latin typeface="Calibri "/>
              </a:rPr>
              <a:t>, cousing atoms to become ionized</a:t>
            </a:r>
            <a:r>
              <a:rPr lang="tr-TR" sz="2000" b="1" dirty="0">
                <a:solidFill>
                  <a:srgbClr val="C00000"/>
                </a:solidFill>
                <a:latin typeface="Calibri "/>
              </a:rPr>
              <a:t> </a:t>
            </a:r>
          </a:p>
          <a:p>
            <a:pPr algn="just"/>
            <a:endParaRPr lang="tr-TR" altLang="en-US" sz="2000" b="1" dirty="0">
              <a:solidFill>
                <a:srgbClr val="C00000"/>
              </a:solidFill>
              <a:latin typeface="Calibri "/>
            </a:endParaRPr>
          </a:p>
          <a:p>
            <a:pPr algn="just"/>
            <a:r>
              <a:rPr lang="en-GB" altLang="en-US" sz="2000" b="1" dirty="0">
                <a:solidFill>
                  <a:srgbClr val="0070C0"/>
                </a:solidFill>
                <a:latin typeface="Calibri "/>
              </a:rPr>
              <a:t>Electron removal </a:t>
            </a:r>
            <a:r>
              <a:rPr lang="en-GB" altLang="en-US" sz="2000" dirty="0">
                <a:solidFill>
                  <a:schemeClr val="tx1"/>
                </a:solidFill>
                <a:latin typeface="Calibri "/>
              </a:rPr>
              <a:t>from an atom is called </a:t>
            </a:r>
            <a:r>
              <a:rPr lang="en-GB" altLang="en-US" sz="2000" b="1" dirty="0">
                <a:solidFill>
                  <a:srgbClr val="C00000"/>
                </a:solidFill>
                <a:latin typeface="Calibri "/>
              </a:rPr>
              <a:t>ionization.</a:t>
            </a:r>
            <a:r>
              <a:rPr lang="en-US" altLang="en-US" sz="2000" b="1" dirty="0">
                <a:solidFill>
                  <a:srgbClr val="C00000"/>
                </a:solidFill>
                <a:latin typeface="Calibri "/>
              </a:rPr>
              <a:t> </a:t>
            </a:r>
            <a:endParaRPr lang="tr-TR" altLang="en-US" sz="2000" b="1" dirty="0">
              <a:solidFill>
                <a:srgbClr val="C00000"/>
              </a:solidFill>
              <a:latin typeface="Calibri "/>
            </a:endParaRPr>
          </a:p>
          <a:p>
            <a:pPr algn="just"/>
            <a:endParaRPr lang="tr-TR" altLang="en-US" sz="2000" dirty="0">
              <a:solidFill>
                <a:schemeClr val="tx1"/>
              </a:solidFill>
              <a:latin typeface="Calibri "/>
            </a:endParaRPr>
          </a:p>
          <a:p>
            <a:pPr algn="just"/>
            <a:r>
              <a:rPr lang="en-GB" sz="2000" dirty="0">
                <a:solidFill>
                  <a:schemeClr val="tx1"/>
                </a:solidFill>
                <a:latin typeface="Calibri "/>
              </a:rPr>
              <a:t>.</a:t>
            </a:r>
            <a:endParaRPr lang="tr-TR" b="1" dirty="0">
              <a:solidFill>
                <a:srgbClr val="C00000"/>
              </a:solidFill>
            </a:endParaRPr>
          </a:p>
          <a:p>
            <a:pPr algn="just"/>
            <a:endParaRPr lang="tr-TR" altLang="en-US" sz="2000" dirty="0">
              <a:solidFill>
                <a:schemeClr val="tx1"/>
              </a:solidFill>
              <a:latin typeface="Calibri "/>
            </a:endParaRPr>
          </a:p>
          <a:p>
            <a:pPr algn="just"/>
            <a:endParaRPr lang="tr-TR" sz="2000" dirty="0">
              <a:solidFill>
                <a:schemeClr val="tx1"/>
              </a:solidFill>
              <a:latin typeface="Calibri 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820" y="2060848"/>
            <a:ext cx="4484959" cy="2441471"/>
          </a:xfrm>
          <a:prstGeom prst="rect">
            <a:avLst/>
          </a:prstGeom>
        </p:spPr>
      </p:pic>
      <p:sp>
        <p:nvSpPr>
          <p:cNvPr id="15" name="Content Placeholder 2"/>
          <p:cNvSpPr txBox="1">
            <a:spLocks/>
          </p:cNvSpPr>
          <p:nvPr/>
        </p:nvSpPr>
        <p:spPr>
          <a:xfrm>
            <a:off x="117747" y="5062507"/>
            <a:ext cx="5349056" cy="1364612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13" indent="-91413" algn="l" defTabSz="914126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99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3933" indent="-182825" algn="l" defTabSz="914126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799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758" indent="-182825" algn="l" defTabSz="914126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583" indent="-182825" algn="l" defTabSz="914126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408" indent="-182825" algn="l" defTabSz="914126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099670" indent="-228531" algn="l" defTabSz="914126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610" indent="-228531" algn="l" defTabSz="914126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550" indent="-228531" algn="l" defTabSz="914126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490" indent="-228531" algn="l" defTabSz="914126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tr-TR" altLang="en-US" sz="2000" dirty="0">
              <a:solidFill>
                <a:schemeClr val="tx1"/>
              </a:solidFill>
              <a:latin typeface="Calibri "/>
            </a:endParaRPr>
          </a:p>
          <a:p>
            <a:pPr algn="just"/>
            <a:r>
              <a:rPr lang="en-GB" sz="2000" b="1" dirty="0">
                <a:solidFill>
                  <a:srgbClr val="C00000"/>
                </a:solidFill>
                <a:latin typeface="Calibri "/>
              </a:rPr>
              <a:t>Non-ionizing radiation </a:t>
            </a:r>
            <a:r>
              <a:rPr lang="tr-TR" sz="2000" dirty="0">
                <a:solidFill>
                  <a:schemeClr val="tx1"/>
                </a:solidFill>
                <a:latin typeface="Calibri "/>
              </a:rPr>
              <a:t>doesn’t have </a:t>
            </a:r>
            <a:r>
              <a:rPr lang="tr-TR" sz="2000" b="1" dirty="0">
                <a:solidFill>
                  <a:srgbClr val="0070C0"/>
                </a:solidFill>
                <a:latin typeface="Calibri "/>
              </a:rPr>
              <a:t>enough energy</a:t>
            </a:r>
            <a:r>
              <a:rPr lang="tr-TR" sz="2000" dirty="0">
                <a:solidFill>
                  <a:schemeClr val="tx1"/>
                </a:solidFill>
                <a:latin typeface="Calibri "/>
              </a:rPr>
              <a:t> to removed bound electrons.</a:t>
            </a:r>
            <a:endParaRPr lang="tr-TR" b="1" dirty="0">
              <a:solidFill>
                <a:srgbClr val="C00000"/>
              </a:solidFill>
            </a:endParaRPr>
          </a:p>
          <a:p>
            <a:pPr algn="just"/>
            <a:endParaRPr lang="tr-TR" altLang="en-US" sz="2000" dirty="0">
              <a:solidFill>
                <a:schemeClr val="tx1"/>
              </a:solidFill>
              <a:latin typeface="Calibri "/>
            </a:endParaRPr>
          </a:p>
          <a:p>
            <a:pPr algn="just"/>
            <a:endParaRPr lang="tr-TR" sz="2000" dirty="0">
              <a:solidFill>
                <a:schemeClr val="tx1"/>
              </a:solidFill>
              <a:latin typeface="Calibri "/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4186200" y="3061244"/>
            <a:ext cx="1496627" cy="242098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765820" y="3303342"/>
            <a:ext cx="231788" cy="2069874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9065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Radiation</a:t>
            </a:r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70476" y="1916832"/>
            <a:ext cx="4968552" cy="2592288"/>
          </a:xfrm>
        </p:spPr>
        <p:txBody>
          <a:bodyPr>
            <a:normAutofit/>
          </a:bodyPr>
          <a:lstStyle/>
          <a:p>
            <a:pPr algn="just"/>
            <a:r>
              <a:rPr lang="en-GB" b="1" dirty="0">
                <a:solidFill>
                  <a:srgbClr val="C00000"/>
                </a:solidFill>
              </a:rPr>
              <a:t>Particulate radiation </a:t>
            </a:r>
            <a:r>
              <a:rPr lang="en-GB" dirty="0"/>
              <a:t>consists of particles that have mass and energy</a:t>
            </a:r>
            <a:r>
              <a:rPr lang="tr-TR" dirty="0"/>
              <a:t>. </a:t>
            </a:r>
          </a:p>
          <a:p>
            <a:pPr algn="just"/>
            <a:endParaRPr lang="tr-TR" dirty="0"/>
          </a:p>
          <a:p>
            <a:pPr algn="just"/>
            <a:r>
              <a:rPr lang="en-GB" b="1" dirty="0">
                <a:solidFill>
                  <a:srgbClr val="C00000"/>
                </a:solidFill>
              </a:rPr>
              <a:t>Electromagnetic radiation</a:t>
            </a:r>
            <a:r>
              <a:rPr lang="en-GB" dirty="0"/>
              <a:t>, consists of photons that have energy, but no mass or charge. </a:t>
            </a:r>
            <a:endParaRPr lang="tr-TR" dirty="0"/>
          </a:p>
          <a:p>
            <a:pPr lvl="1" algn="just"/>
            <a:r>
              <a:rPr lang="en-GB" dirty="0"/>
              <a:t>A photon is sometimes described as a “</a:t>
            </a:r>
            <a:r>
              <a:rPr lang="en-GB" b="1" dirty="0">
                <a:solidFill>
                  <a:srgbClr val="0070C0"/>
                </a:solidFill>
              </a:rPr>
              <a:t>packet of light</a:t>
            </a:r>
            <a:r>
              <a:rPr lang="en-GB" dirty="0"/>
              <a:t>”. </a:t>
            </a:r>
            <a:endParaRPr lang="tr-TR" dirty="0"/>
          </a:p>
          <a:p>
            <a:endParaRPr lang="tr-TR" b="1" dirty="0"/>
          </a:p>
          <a:p>
            <a:pPr algn="just"/>
            <a:endParaRPr lang="tr-TR" altLang="en-US" sz="2000" dirty="0">
              <a:solidFill>
                <a:schemeClr val="tx1"/>
              </a:solidFill>
              <a:latin typeface="Calibri "/>
            </a:endParaRPr>
          </a:p>
          <a:p>
            <a:endParaRPr lang="en-GB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285" y="1765921"/>
            <a:ext cx="5581650" cy="303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222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1401123" y="476672"/>
            <a:ext cx="8229600" cy="1139825"/>
          </a:xfrm>
        </p:spPr>
        <p:txBody>
          <a:bodyPr>
            <a:normAutofit/>
          </a:bodyPr>
          <a:lstStyle/>
          <a:p>
            <a:pPr algn="l" eaLnBrk="1" hangingPunct="1">
              <a:defRPr/>
            </a:pPr>
            <a:r>
              <a:rPr lang="tr-TR" sz="4400" b="1" dirty="0">
                <a:solidFill>
                  <a:srgbClr val="C00000"/>
                </a:solidFill>
              </a:rPr>
              <a:t>R</a:t>
            </a:r>
            <a:r>
              <a:rPr lang="en-US" sz="4400" b="1" dirty="0" err="1">
                <a:solidFill>
                  <a:srgbClr val="C00000"/>
                </a:solidFill>
              </a:rPr>
              <a:t>adioactivity</a:t>
            </a:r>
            <a:endParaRPr lang="en-US" sz="4400" b="1" dirty="0">
              <a:solidFill>
                <a:srgbClr val="C00000"/>
              </a:solidFill>
            </a:endParaRP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8140763" y="4849283"/>
            <a:ext cx="3574133" cy="720080"/>
          </a:xfrm>
        </p:spPr>
        <p:txBody>
          <a:bodyPr>
            <a:normAutofit/>
          </a:bodyPr>
          <a:lstStyle/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  <a:defRPr/>
            </a:pPr>
            <a:r>
              <a:rPr lang="en-US" sz="1200" dirty="0"/>
              <a:t>         </a:t>
            </a:r>
            <a:r>
              <a:rPr lang="en-US" sz="2400" u="sng" dirty="0"/>
              <a:t>Antoine Henri Becquerel</a:t>
            </a:r>
            <a:endParaRPr lang="en-US" sz="2400" dirty="0"/>
          </a:p>
        </p:txBody>
      </p:sp>
      <p:pic>
        <p:nvPicPr>
          <p:cNvPr id="10244" name="Picture 8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974732" y="2139626"/>
            <a:ext cx="1906196" cy="2280034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909836" y="1988840"/>
            <a:ext cx="7560841" cy="3936218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13" indent="-91413" algn="l" defTabSz="914126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99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3933" indent="-182825" algn="l" defTabSz="914126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799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758" indent="-182825" algn="l" defTabSz="914126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583" indent="-182825" algn="l" defTabSz="914126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408" indent="-182825" algn="l" defTabSz="914126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099670" indent="-228531" algn="l" defTabSz="914126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610" indent="-228531" algn="l" defTabSz="914126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550" indent="-228531" algn="l" defTabSz="914126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490" indent="-228531" algn="l" defTabSz="914126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just"/>
            <a:r>
              <a:rPr lang="tr-TR" sz="2500" dirty="0">
                <a:solidFill>
                  <a:schemeClr val="tx1"/>
                </a:solidFill>
              </a:rPr>
              <a:t>was discovered by Becquerel in 1896</a:t>
            </a:r>
          </a:p>
          <a:p>
            <a:pPr lvl="1" algn="just"/>
            <a:r>
              <a:rPr lang="en-GB" sz="2500" dirty="0">
                <a:solidFill>
                  <a:schemeClr val="tx1"/>
                </a:solidFill>
              </a:rPr>
              <a:t>is the property of some </a:t>
            </a:r>
            <a:r>
              <a:rPr lang="en-GB" sz="2500" b="1" dirty="0">
                <a:solidFill>
                  <a:srgbClr val="0070C0"/>
                </a:solidFill>
              </a:rPr>
              <a:t>unstable atoms </a:t>
            </a:r>
            <a:r>
              <a:rPr lang="en-GB" sz="2500" dirty="0">
                <a:solidFill>
                  <a:schemeClr val="tx1"/>
                </a:solidFill>
              </a:rPr>
              <a:t>(radionuclides) to emit nuclear radiation</a:t>
            </a:r>
            <a:r>
              <a:rPr lang="tr-TR" sz="2500" dirty="0">
                <a:solidFill>
                  <a:schemeClr val="tx1"/>
                </a:solidFill>
              </a:rPr>
              <a:t> </a:t>
            </a:r>
            <a:r>
              <a:rPr lang="en-GB" sz="2500" dirty="0">
                <a:solidFill>
                  <a:schemeClr val="tx1"/>
                </a:solidFill>
              </a:rPr>
              <a:t>spontaneously</a:t>
            </a:r>
            <a:r>
              <a:rPr lang="tr-TR" sz="2500" dirty="0">
                <a:solidFill>
                  <a:schemeClr val="tx1"/>
                </a:solidFill>
              </a:rPr>
              <a:t> </a:t>
            </a:r>
          </a:p>
          <a:p>
            <a:pPr lvl="1" algn="just"/>
            <a:r>
              <a:rPr lang="en-US" sz="2500" b="1" dirty="0">
                <a:solidFill>
                  <a:srgbClr val="0070C0"/>
                </a:solidFill>
              </a:rPr>
              <a:t>Nuclear decay </a:t>
            </a:r>
            <a:r>
              <a:rPr lang="tr-TR" sz="2500" b="1" dirty="0">
                <a:solidFill>
                  <a:srgbClr val="0070C0"/>
                </a:solidFill>
              </a:rPr>
              <a:t>=</a:t>
            </a:r>
            <a:r>
              <a:rPr lang="en-US" sz="2500" b="1" dirty="0">
                <a:solidFill>
                  <a:srgbClr val="0070C0"/>
                </a:solidFill>
              </a:rPr>
              <a:t> radioactivity</a:t>
            </a:r>
            <a:r>
              <a:rPr lang="tr-TR" sz="2500" b="1" dirty="0">
                <a:solidFill>
                  <a:srgbClr val="0070C0"/>
                </a:solidFill>
              </a:rPr>
              <a:t> </a:t>
            </a:r>
          </a:p>
          <a:p>
            <a:pPr lvl="1" algn="just"/>
            <a:r>
              <a:rPr lang="tr-TR" sz="2500" b="1" dirty="0">
                <a:solidFill>
                  <a:srgbClr val="0070C0"/>
                </a:solidFill>
              </a:rPr>
              <a:t>Unstable </a:t>
            </a:r>
            <a:r>
              <a:rPr lang="en-GB" sz="2500" b="1" dirty="0">
                <a:solidFill>
                  <a:srgbClr val="0070C0"/>
                </a:solidFill>
              </a:rPr>
              <a:t>atoms </a:t>
            </a:r>
            <a:r>
              <a:rPr lang="tr-TR" sz="2500" b="1" dirty="0">
                <a:solidFill>
                  <a:srgbClr val="0070C0"/>
                </a:solidFill>
              </a:rPr>
              <a:t>= </a:t>
            </a:r>
            <a:r>
              <a:rPr lang="en-GB" sz="2500" b="1" dirty="0">
                <a:solidFill>
                  <a:srgbClr val="0070C0"/>
                </a:solidFill>
              </a:rPr>
              <a:t>radionuclides</a:t>
            </a:r>
            <a:endParaRPr lang="tr-TR" sz="2500" b="1" dirty="0">
              <a:solidFill>
                <a:srgbClr val="0070C0"/>
              </a:solidFill>
            </a:endParaRPr>
          </a:p>
          <a:p>
            <a:pPr lvl="1" algn="just"/>
            <a:r>
              <a:rPr lang="tr-TR" altLang="en-US" sz="2500" dirty="0">
                <a:solidFill>
                  <a:schemeClr val="tx1"/>
                </a:solidFill>
              </a:rPr>
              <a:t>Radioactive </a:t>
            </a:r>
            <a:r>
              <a:rPr lang="en-GB" altLang="en-US" sz="2500" dirty="0">
                <a:solidFill>
                  <a:schemeClr val="tx1"/>
                </a:solidFill>
              </a:rPr>
              <a:t>decay three main types of radiation are emitted</a:t>
            </a:r>
            <a:endParaRPr lang="tr-TR" altLang="en-US" sz="2500" dirty="0">
              <a:solidFill>
                <a:schemeClr val="tx1"/>
              </a:solidFill>
            </a:endParaRPr>
          </a:p>
          <a:p>
            <a:pPr lvl="2" algn="just"/>
            <a:r>
              <a:rPr lang="en-GB" altLang="en-US" sz="2101" dirty="0">
                <a:solidFill>
                  <a:schemeClr val="tx1"/>
                </a:solidFill>
              </a:rPr>
              <a:t>Alpha</a:t>
            </a:r>
            <a:endParaRPr lang="tr-TR" altLang="en-US" sz="2101" dirty="0">
              <a:solidFill>
                <a:schemeClr val="tx1"/>
              </a:solidFill>
            </a:endParaRPr>
          </a:p>
          <a:p>
            <a:pPr lvl="2" algn="just"/>
            <a:r>
              <a:rPr lang="en-GB" altLang="en-US" sz="2101" dirty="0">
                <a:solidFill>
                  <a:schemeClr val="tx1"/>
                </a:solidFill>
              </a:rPr>
              <a:t>beta </a:t>
            </a:r>
            <a:endParaRPr lang="tr-TR" altLang="en-US" sz="2101" dirty="0">
              <a:solidFill>
                <a:schemeClr val="tx1"/>
              </a:solidFill>
            </a:endParaRPr>
          </a:p>
          <a:p>
            <a:pPr lvl="2" algn="just"/>
            <a:r>
              <a:rPr lang="en-GB" altLang="en-US" sz="2101" dirty="0">
                <a:solidFill>
                  <a:schemeClr val="tx1"/>
                </a:solidFill>
              </a:rPr>
              <a:t>gamma</a:t>
            </a:r>
            <a:endParaRPr lang="tr-TR" altLang="en-US" sz="2101" dirty="0">
              <a:solidFill>
                <a:schemeClr val="tx1"/>
              </a:solidFill>
            </a:endParaRPr>
          </a:p>
          <a:p>
            <a:pPr lvl="1" algn="just"/>
            <a:endParaRPr lang="tr-TR" sz="2500" b="1" dirty="0">
              <a:solidFill>
                <a:srgbClr val="FF0000"/>
              </a:solidFill>
            </a:endParaRPr>
          </a:p>
          <a:p>
            <a:pPr lvl="1" algn="just"/>
            <a:endParaRPr lang="tr-TR" sz="2500" dirty="0"/>
          </a:p>
        </p:txBody>
      </p:sp>
    </p:spTree>
    <p:extLst>
      <p:ext uri="{BB962C8B-B14F-4D97-AF65-F5344CB8AC3E}">
        <p14:creationId xmlns:p14="http://schemas.microsoft.com/office/powerpoint/2010/main" val="4212101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5" grpId="0" build="p" autoUpdateAnimBg="0" advAuto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GB" sz="3500" b="1" dirty="0">
                <a:solidFill>
                  <a:srgbClr val="C00000"/>
                </a:solidFill>
              </a:rPr>
              <a:t>What is the difference between radioactivity and radiation?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65777" y="2614750"/>
            <a:ext cx="2569503" cy="1678346"/>
          </a:xfrm>
        </p:spPr>
        <p:txBody>
          <a:bodyPr>
            <a:normAutofit/>
          </a:bodyPr>
          <a:lstStyle/>
          <a:p>
            <a:pPr lvl="1"/>
            <a:r>
              <a:rPr lang="en-GB" sz="2000" dirty="0"/>
              <a:t>Radiation is the energy or particles that are released during radioactive </a:t>
            </a:r>
            <a:r>
              <a:rPr lang="en-GB" sz="2000" dirty="0">
                <a:hlinkClick r:id="rId2"/>
              </a:rPr>
              <a:t>decay</a:t>
            </a:r>
            <a:r>
              <a:rPr lang="en-GB" sz="2000" dirty="0"/>
              <a:t>. </a:t>
            </a:r>
            <a:endParaRPr lang="tr-TR" sz="2000" dirty="0"/>
          </a:p>
          <a:p>
            <a:endParaRPr lang="en-GB" dirty="0"/>
          </a:p>
        </p:txBody>
      </p:sp>
      <p:pic>
        <p:nvPicPr>
          <p:cNvPr id="6146" name="Picture 2" descr="Radioactive Deca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0568" y="1846256"/>
            <a:ext cx="5688632" cy="3171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189756" y="3135962"/>
            <a:ext cx="2877949" cy="1157134"/>
          </a:xfrm>
          <a:prstGeom prst="rect">
            <a:avLst/>
          </a:prstGeom>
        </p:spPr>
        <p:txBody>
          <a:bodyPr vert="horz" lIns="0" tIns="45720" rIns="0" bIns="45720" rtlCol="0">
            <a:normAutofit fontScale="92500"/>
          </a:bodyPr>
          <a:lstStyle>
            <a:lvl1pPr marL="91413" indent="-91413" algn="l" defTabSz="914126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99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3933" indent="-182825" algn="l" defTabSz="914126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799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758" indent="-182825" algn="l" defTabSz="914126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583" indent="-182825" algn="l" defTabSz="914126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408" indent="-182825" algn="l" defTabSz="914126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099670" indent="-228531" algn="l" defTabSz="914126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610" indent="-228531" algn="l" defTabSz="914126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550" indent="-228531" algn="l" defTabSz="914126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490" indent="-228531" algn="l" defTabSz="914126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GB" sz="2400" dirty="0">
                <a:solidFill>
                  <a:srgbClr val="0070C0"/>
                </a:solidFill>
              </a:rPr>
              <a:t>Radioactive materials </a:t>
            </a:r>
            <a:r>
              <a:rPr lang="en-GB" sz="2400" dirty="0"/>
              <a:t>are materials that emit radiation.</a:t>
            </a:r>
          </a:p>
          <a:p>
            <a:endParaRPr lang="en-GB" dirty="0"/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2749904" y="3403999"/>
            <a:ext cx="2037915" cy="97009"/>
          </a:xfrm>
          <a:prstGeom prst="straightConnector1">
            <a:avLst/>
          </a:prstGeom>
          <a:ln w="38100"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7729270" y="3997338"/>
            <a:ext cx="1605502" cy="599658"/>
          </a:xfrm>
          <a:prstGeom prst="straightConnector1">
            <a:avLst/>
          </a:prstGeom>
          <a:ln w="38100"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6952959" y="2918650"/>
            <a:ext cx="2155127" cy="6294"/>
          </a:xfrm>
          <a:prstGeom prst="straightConnector1">
            <a:avLst/>
          </a:prstGeom>
          <a:ln w="38100"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7310629" y="3403999"/>
            <a:ext cx="1871434" cy="227113"/>
          </a:xfrm>
          <a:prstGeom prst="straightConnector1">
            <a:avLst/>
          </a:prstGeom>
          <a:ln w="38100"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46605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EM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7948" y="478524"/>
            <a:ext cx="7704856" cy="4948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358108" y="5589240"/>
            <a:ext cx="5256584" cy="504056"/>
          </a:xfrm>
        </p:spPr>
        <p:txBody>
          <a:bodyPr>
            <a:normAutofit/>
          </a:bodyPr>
          <a:lstStyle/>
          <a:p>
            <a:pPr marL="201108" lvl="1" indent="0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en-GB" dirty="0"/>
              <a:t>Here we are concerned with only ionizing radiation</a:t>
            </a:r>
            <a:endParaRPr lang="tr-TR" altLang="en-US" sz="1800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 marL="0" lvl="0" indent="0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tr-TR" altLang="en-US" sz="2000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 marL="0" lvl="0" indent="0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altLang="en-US" sz="2000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1457167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b="1" dirty="0">
                <a:solidFill>
                  <a:srgbClr val="C00000"/>
                </a:solidFill>
              </a:rPr>
              <a:t>Ionizing Electromagnetic Radiation </a:t>
            </a:r>
            <a:br>
              <a:rPr lang="tr-TR" b="1" dirty="0">
                <a:solidFill>
                  <a:srgbClr val="C00000"/>
                </a:solidFill>
              </a:rPr>
            </a:br>
            <a:r>
              <a:rPr lang="tr-TR" sz="2500" dirty="0"/>
              <a:t>(W</a:t>
            </a:r>
            <a:r>
              <a:rPr lang="en-GB" sz="2500" dirty="0"/>
              <a:t>hat is the difference between gamma rays and X-rays?</a:t>
            </a:r>
            <a:r>
              <a:rPr lang="tr-TR" sz="2500" dirty="0"/>
              <a:t>)</a:t>
            </a:r>
            <a:endParaRPr lang="en-GB" sz="2500" b="1" dirty="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7788" y="1897312"/>
            <a:ext cx="6840760" cy="4161224"/>
          </a:xfrm>
        </p:spPr>
        <p:txBody>
          <a:bodyPr>
            <a:normAutofit/>
          </a:bodyPr>
          <a:lstStyle/>
          <a:p>
            <a:pPr lvl="1"/>
            <a:r>
              <a:rPr lang="en-US" altLang="en-US" sz="2500" dirty="0">
                <a:solidFill>
                  <a:srgbClr val="000000"/>
                </a:solidFill>
              </a:rPr>
              <a:t>There are two types of electromagnetic waves that can ionize atoms:</a:t>
            </a:r>
            <a:r>
              <a:rPr lang="tr-TR" altLang="en-US" sz="2500" dirty="0">
                <a:solidFill>
                  <a:srgbClr val="000000"/>
                </a:solidFill>
              </a:rPr>
              <a:t> </a:t>
            </a:r>
            <a:r>
              <a:rPr lang="en-US" altLang="en-US" sz="2500" b="1" dirty="0">
                <a:solidFill>
                  <a:srgbClr val="C00000"/>
                </a:solidFill>
              </a:rPr>
              <a:t>X-rays</a:t>
            </a:r>
            <a:r>
              <a:rPr lang="tr-TR" altLang="en-US" sz="2500" b="1" dirty="0">
                <a:solidFill>
                  <a:srgbClr val="C00000"/>
                </a:solidFill>
              </a:rPr>
              <a:t>, </a:t>
            </a:r>
            <a:r>
              <a:rPr lang="en-US" altLang="en-US" sz="2500" b="1" dirty="0">
                <a:solidFill>
                  <a:srgbClr val="C00000"/>
                </a:solidFill>
              </a:rPr>
              <a:t>gamma-rays </a:t>
            </a:r>
            <a:endParaRPr lang="tr-TR" altLang="en-US" sz="2500" b="1" dirty="0">
              <a:solidFill>
                <a:srgbClr val="C00000"/>
              </a:solidFill>
            </a:endParaRPr>
          </a:p>
          <a:p>
            <a:pPr lvl="1"/>
            <a:endParaRPr lang="tr-TR" altLang="en-US" sz="2500" dirty="0">
              <a:solidFill>
                <a:srgbClr val="000000"/>
              </a:solidFill>
            </a:endParaRPr>
          </a:p>
          <a:p>
            <a:pPr lvl="1"/>
            <a:r>
              <a:rPr lang="en-GB" sz="2500" dirty="0"/>
              <a:t>The </a:t>
            </a:r>
            <a:r>
              <a:rPr lang="en-GB" sz="2500" b="1" dirty="0">
                <a:solidFill>
                  <a:srgbClr val="0070C0"/>
                </a:solidFill>
              </a:rPr>
              <a:t>key difference</a:t>
            </a:r>
            <a:r>
              <a:rPr lang="en-GB" sz="2500" dirty="0"/>
              <a:t> between gamma rays and X-rays is </a:t>
            </a:r>
            <a:r>
              <a:rPr lang="en-GB" sz="2500" b="1" dirty="0">
                <a:solidFill>
                  <a:srgbClr val="0070C0"/>
                </a:solidFill>
              </a:rPr>
              <a:t>how they are produced. </a:t>
            </a:r>
            <a:endParaRPr lang="tr-TR" sz="2500" b="1" dirty="0">
              <a:solidFill>
                <a:srgbClr val="0070C0"/>
              </a:solidFill>
            </a:endParaRPr>
          </a:p>
          <a:p>
            <a:pPr lvl="2"/>
            <a:r>
              <a:rPr lang="en-US" altLang="en-US" sz="2101" dirty="0">
                <a:solidFill>
                  <a:srgbClr val="000000"/>
                </a:solidFill>
              </a:rPr>
              <a:t>Gamma radiation is produced </a:t>
            </a:r>
            <a:r>
              <a:rPr lang="en-US" altLang="en-US" sz="2101" b="1" dirty="0">
                <a:solidFill>
                  <a:srgbClr val="0070C0"/>
                </a:solidFill>
              </a:rPr>
              <a:t>in the nucleus, </a:t>
            </a:r>
            <a:endParaRPr lang="tr-TR" altLang="en-US" sz="2101" b="1" dirty="0">
              <a:solidFill>
                <a:srgbClr val="0070C0"/>
              </a:solidFill>
            </a:endParaRPr>
          </a:p>
          <a:p>
            <a:pPr lvl="2"/>
            <a:r>
              <a:rPr lang="en-US" altLang="en-US" sz="2101" dirty="0">
                <a:solidFill>
                  <a:srgbClr val="000000"/>
                </a:solidFill>
              </a:rPr>
              <a:t>X-rays are produced </a:t>
            </a:r>
            <a:r>
              <a:rPr lang="en-US" altLang="en-US" sz="2101" b="1" dirty="0">
                <a:solidFill>
                  <a:srgbClr val="0070C0"/>
                </a:solidFill>
              </a:rPr>
              <a:t>outside of the nucleus </a:t>
            </a:r>
            <a:r>
              <a:rPr lang="en-US" altLang="en-US" sz="2101" dirty="0">
                <a:solidFill>
                  <a:srgbClr val="000000"/>
                </a:solidFill>
              </a:rPr>
              <a:t>by electrons.</a:t>
            </a:r>
            <a:endParaRPr lang="tr-TR" altLang="en-US" sz="2101" dirty="0">
              <a:solidFill>
                <a:srgbClr val="000000"/>
              </a:solidFill>
            </a:endParaRPr>
          </a:p>
          <a:p>
            <a:pPr lvl="2"/>
            <a:r>
              <a:rPr lang="en-GB" altLang="en-US" sz="2101" dirty="0">
                <a:solidFill>
                  <a:srgbClr val="000000"/>
                </a:solidFill>
              </a:rPr>
              <a:t>In addition, the energies of gamma</a:t>
            </a:r>
            <a:r>
              <a:rPr lang="tr-TR" altLang="en-US" sz="2101" dirty="0">
                <a:solidFill>
                  <a:srgbClr val="000000"/>
                </a:solidFill>
              </a:rPr>
              <a:t>-</a:t>
            </a:r>
            <a:r>
              <a:rPr lang="en-GB" altLang="en-US" sz="2101" dirty="0">
                <a:solidFill>
                  <a:srgbClr val="000000"/>
                </a:solidFill>
              </a:rPr>
              <a:t>rays are generally higher than the energies of x</a:t>
            </a:r>
            <a:r>
              <a:rPr lang="tr-TR" altLang="en-US" sz="2101" dirty="0">
                <a:solidFill>
                  <a:srgbClr val="000000"/>
                </a:solidFill>
              </a:rPr>
              <a:t>-</a:t>
            </a:r>
            <a:r>
              <a:rPr lang="en-GB" altLang="en-US" sz="2101" dirty="0">
                <a:solidFill>
                  <a:srgbClr val="000000"/>
                </a:solidFill>
              </a:rPr>
              <a:t>rays.</a:t>
            </a:r>
            <a:endParaRPr lang="tr-TR" altLang="en-US" sz="1601" dirty="0">
              <a:solidFill>
                <a:srgbClr val="000000"/>
              </a:solidFill>
            </a:endParaRPr>
          </a:p>
          <a:p>
            <a:pPr marL="0" lvl="0" indent="0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altLang="en-US" sz="2000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endParaRPr lang="en-GB" dirty="0"/>
          </a:p>
        </p:txBody>
      </p:sp>
      <p:pic>
        <p:nvPicPr>
          <p:cNvPr id="7" name="rad-symbol" descr="rad-symbol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26860" y="301654"/>
            <a:ext cx="1323865" cy="1167992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5211368" y="1752411"/>
            <a:ext cx="6239357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13" indent="-91413" algn="l" defTabSz="914126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99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3933" indent="-182825" algn="l" defTabSz="914126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799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758" indent="-182825" algn="l" defTabSz="914126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583" indent="-182825" algn="l" defTabSz="914126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408" indent="-182825" algn="l" defTabSz="914126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099670" indent="-228531" algn="l" defTabSz="914126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610" indent="-228531" algn="l" defTabSz="914126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550" indent="-228531" algn="l" defTabSz="914126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490" indent="-228531" algn="l" defTabSz="914126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endParaRPr lang="tr-TR" altLang="en-US" sz="2000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endParaRPr lang="tr-TR" altLang="en-US" sz="2000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 marL="0" indent="0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Calibri" panose="020F0502020204030204" pitchFamily="34" charset="0"/>
              <a:buNone/>
            </a:pPr>
            <a:endParaRPr lang="tr-TR" altLang="en-US" sz="2000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 marL="0" indent="0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Calibri" panose="020F0502020204030204" pitchFamily="34" charset="0"/>
              <a:buNone/>
            </a:pPr>
            <a:endParaRPr lang="tr-TR" altLang="en-US" sz="2000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 marL="0" indent="0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Calibri" panose="020F0502020204030204" pitchFamily="34" charset="0"/>
              <a:buNone/>
            </a:pPr>
            <a:endParaRPr lang="en-US" altLang="en-US" sz="2000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4573" y="4293096"/>
            <a:ext cx="3560486" cy="189894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9767" y="2450043"/>
            <a:ext cx="3089025" cy="1118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90867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b="1" dirty="0">
                <a:solidFill>
                  <a:srgbClr val="C00000"/>
                </a:solidFill>
              </a:rPr>
              <a:t>X-Ray </a:t>
            </a:r>
            <a:r>
              <a:rPr lang="tr-TR" sz="2500" b="1" dirty="0">
                <a:solidFill>
                  <a:srgbClr val="C00000"/>
                </a:solidFill>
              </a:rPr>
              <a:t>(1895 </a:t>
            </a:r>
            <a:r>
              <a:rPr lang="en-GB" sz="2500" b="1" dirty="0">
                <a:solidFill>
                  <a:srgbClr val="C00000"/>
                </a:solidFill>
              </a:rPr>
              <a:t>by</a:t>
            </a:r>
            <a:r>
              <a:rPr lang="tr-TR" sz="2500" b="1" dirty="0">
                <a:solidFill>
                  <a:srgbClr val="C00000"/>
                </a:solidFill>
              </a:rPr>
              <a:t> </a:t>
            </a:r>
            <a:r>
              <a:rPr lang="en-GB" sz="2500" b="1" dirty="0">
                <a:solidFill>
                  <a:srgbClr val="C00000"/>
                </a:solidFill>
              </a:rPr>
              <a:t>Wilhelm Conrad</a:t>
            </a:r>
            <a:r>
              <a:rPr lang="tr-TR" sz="2500" b="1" dirty="0">
                <a:solidFill>
                  <a:srgbClr val="C00000"/>
                </a:solidFill>
              </a:rPr>
              <a:t> </a:t>
            </a:r>
            <a:r>
              <a:rPr lang="en-GB" sz="2500" b="1" dirty="0">
                <a:solidFill>
                  <a:srgbClr val="C00000"/>
                </a:solidFill>
              </a:rPr>
              <a:t>R</a:t>
            </a:r>
            <a:r>
              <a:rPr lang="tr-TR" sz="2500" b="1" dirty="0">
                <a:solidFill>
                  <a:srgbClr val="C00000"/>
                </a:solidFill>
              </a:rPr>
              <a:t>ontgen)</a:t>
            </a:r>
            <a:endParaRPr lang="en-GB" sz="2500" b="1" dirty="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5780" y="1845734"/>
            <a:ext cx="5328592" cy="4023360"/>
          </a:xfrm>
        </p:spPr>
        <p:txBody>
          <a:bodyPr>
            <a:normAutofit/>
          </a:bodyPr>
          <a:lstStyle/>
          <a:p>
            <a:pPr lvl="1"/>
            <a:r>
              <a:rPr lang="en-GB" sz="2800" dirty="0"/>
              <a:t>X-</a:t>
            </a:r>
            <a:r>
              <a:rPr lang="en-GB" sz="2800" dirty="0" err="1"/>
              <a:t>ra</a:t>
            </a:r>
            <a:r>
              <a:rPr lang="tr-TR" sz="2800" dirty="0"/>
              <a:t>y</a:t>
            </a:r>
            <a:r>
              <a:rPr lang="en-GB" sz="2800" dirty="0"/>
              <a:t> is electromagnetic radiation. </a:t>
            </a:r>
            <a:endParaRPr lang="tr-TR" sz="2800" dirty="0"/>
          </a:p>
          <a:p>
            <a:pPr lvl="1"/>
            <a:r>
              <a:rPr lang="en-GB" sz="2800" dirty="0"/>
              <a:t>It can be generated artificially </a:t>
            </a:r>
            <a:endParaRPr lang="tr-TR" sz="2800" dirty="0"/>
          </a:p>
          <a:p>
            <a:pPr lvl="2"/>
            <a:r>
              <a:rPr lang="en-GB" sz="2400" dirty="0"/>
              <a:t>Today, x rays are mostly produced inside the x-ray tube.</a:t>
            </a:r>
            <a:endParaRPr lang="tr-TR" sz="2400" dirty="0"/>
          </a:p>
          <a:p>
            <a:pPr lvl="2"/>
            <a:r>
              <a:rPr lang="tr-TR" sz="2400" dirty="0"/>
              <a:t>Electron is </a:t>
            </a:r>
            <a:r>
              <a:rPr lang="tr-TR" sz="2400" b="1" dirty="0">
                <a:solidFill>
                  <a:srgbClr val="0070C0"/>
                </a:solidFill>
              </a:rPr>
              <a:t>accelerated</a:t>
            </a:r>
            <a:r>
              <a:rPr lang="tr-TR" sz="2400" dirty="0"/>
              <a:t> first</a:t>
            </a:r>
          </a:p>
          <a:p>
            <a:pPr lvl="2"/>
            <a:r>
              <a:rPr lang="en-GB" sz="2400" dirty="0"/>
              <a:t>X-rays are produced when high-speed electrons are </a:t>
            </a:r>
            <a:r>
              <a:rPr lang="en-GB" sz="2400" b="1" dirty="0">
                <a:solidFill>
                  <a:srgbClr val="0070C0"/>
                </a:solidFill>
              </a:rPr>
              <a:t>slowed down </a:t>
            </a:r>
            <a:r>
              <a:rPr lang="en-GB" sz="2400" dirty="0"/>
              <a:t>at the anode (positively charged electrode) of an X-ray tube. </a:t>
            </a:r>
            <a:endParaRPr lang="tr-TR" sz="2400" dirty="0"/>
          </a:p>
          <a:p>
            <a:pPr lvl="2"/>
            <a:endParaRPr lang="tr-TR" sz="2400" dirty="0"/>
          </a:p>
          <a:p>
            <a:pPr lvl="1"/>
            <a:endParaRPr lang="en-GB" sz="2800" dirty="0"/>
          </a:p>
          <a:p>
            <a:endParaRPr lang="en-GB" dirty="0"/>
          </a:p>
        </p:txBody>
      </p:sp>
      <p:pic>
        <p:nvPicPr>
          <p:cNvPr id="7" name="rad-symbol" descr="rad-symbol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2380" y="427986"/>
            <a:ext cx="1323865" cy="1167992"/>
          </a:xfrm>
          <a:prstGeom prst="rect">
            <a:avLst/>
          </a:prstGeom>
          <a:ln w="12700">
            <a:miter lim="400000"/>
          </a:ln>
        </p:spPr>
      </p:pic>
      <p:pic>
        <p:nvPicPr>
          <p:cNvPr id="2050" name="Picture 2" descr="https://sites.google.com/site/frcrphysicsnotes/_/rsrc/1484753448115/production-of-x-rays/xray%20tube.png?height=203&amp;width=40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8388" y="2132856"/>
            <a:ext cx="5661316" cy="2880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139339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>
                <a:solidFill>
                  <a:srgbClr val="C00000"/>
                </a:solidFill>
              </a:rPr>
              <a:t>Gamma-Ray</a:t>
            </a:r>
            <a:endParaRPr lang="en-GB" b="1" dirty="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1764" y="1988840"/>
            <a:ext cx="8352928" cy="4023360"/>
          </a:xfrm>
        </p:spPr>
        <p:txBody>
          <a:bodyPr>
            <a:normAutofit/>
          </a:bodyPr>
          <a:lstStyle/>
          <a:p>
            <a:pPr lvl="1"/>
            <a:r>
              <a:rPr lang="tr-TR" sz="2400" dirty="0"/>
              <a:t>is a packet of electromagnetic energy </a:t>
            </a:r>
          </a:p>
          <a:p>
            <a:pPr lvl="1"/>
            <a:r>
              <a:rPr lang="tr-TR" sz="2400" dirty="0"/>
              <a:t>is the most energetic photons in electromagnetic spectrum.</a:t>
            </a:r>
          </a:p>
          <a:p>
            <a:pPr lvl="1"/>
            <a:r>
              <a:rPr lang="tr-TR" sz="2400" dirty="0"/>
              <a:t>is emitted from the nucleus some </a:t>
            </a:r>
            <a:r>
              <a:rPr lang="tr-TR" sz="2400" b="1" dirty="0">
                <a:solidFill>
                  <a:srgbClr val="0070C0"/>
                </a:solidFill>
              </a:rPr>
              <a:t>unstable</a:t>
            </a:r>
            <a:r>
              <a:rPr lang="tr-TR" sz="2400" dirty="0"/>
              <a:t> (radioactive) atoms.</a:t>
            </a:r>
          </a:p>
          <a:p>
            <a:pPr lvl="1"/>
            <a:endParaRPr lang="tr-TR" sz="2400" dirty="0"/>
          </a:p>
          <a:p>
            <a:pPr lvl="1"/>
            <a:endParaRPr lang="tr-TR" sz="2400" dirty="0"/>
          </a:p>
          <a:p>
            <a:pPr lvl="1"/>
            <a:r>
              <a:rPr lang="en-GB" sz="2400" dirty="0"/>
              <a:t>penetrates matter very easily.</a:t>
            </a:r>
            <a:endParaRPr lang="tr-TR" sz="2400" dirty="0"/>
          </a:p>
          <a:p>
            <a:pPr lvl="1"/>
            <a:r>
              <a:rPr lang="en-GB" sz="2400" dirty="0"/>
              <a:t>is harmful to living beings as it penetrates deeply into tissue. </a:t>
            </a:r>
            <a:endParaRPr lang="tr-TR" sz="2400" dirty="0"/>
          </a:p>
          <a:p>
            <a:pPr lvl="1"/>
            <a:r>
              <a:rPr lang="en-GB" sz="2400" dirty="0"/>
              <a:t>Heavy materials such as lead and concrete are used</a:t>
            </a:r>
            <a:r>
              <a:rPr lang="tr-TR" sz="2400" dirty="0"/>
              <a:t> </a:t>
            </a:r>
            <a:r>
              <a:rPr lang="en-GB" sz="2400" dirty="0"/>
              <a:t>as shielding.</a:t>
            </a:r>
            <a:endParaRPr lang="tr-TR" sz="2400" dirty="0"/>
          </a:p>
          <a:p>
            <a:pPr lvl="1"/>
            <a:endParaRPr lang="tr-TR" sz="2400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4" name="rad-symbol" descr="rad-symbol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2380" y="427986"/>
            <a:ext cx="1323865" cy="1167992"/>
          </a:xfrm>
          <a:prstGeom prst="rect">
            <a:avLst/>
          </a:prstGeom>
          <a:ln w="12700">
            <a:miter lim="400000"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4692" y="1988840"/>
            <a:ext cx="3275049" cy="1185668"/>
          </a:xfrm>
          <a:prstGeom prst="rect">
            <a:avLst/>
          </a:prstGeom>
        </p:spPr>
      </p:pic>
      <p:pic>
        <p:nvPicPr>
          <p:cNvPr id="8" name="Picture 2" descr="Radiation - Wikipedi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8195" y="4149080"/>
            <a:ext cx="2993718" cy="1584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117081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C00000"/>
                </a:solidFill>
              </a:rPr>
              <a:t>Alpha </a:t>
            </a:r>
            <a:r>
              <a:rPr lang="tr-TR" b="1" dirty="0">
                <a:solidFill>
                  <a:srgbClr val="C00000"/>
                </a:solidFill>
              </a:rPr>
              <a:t>Radiation</a:t>
            </a:r>
            <a:endParaRPr lang="en-GB" b="1" dirty="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3772" y="1845734"/>
            <a:ext cx="6768752" cy="4023360"/>
          </a:xfrm>
        </p:spPr>
        <p:txBody>
          <a:bodyPr>
            <a:normAutofit/>
          </a:bodyPr>
          <a:lstStyle/>
          <a:p>
            <a:pPr lvl="2" algn="just"/>
            <a:r>
              <a:rPr lang="en-GB" sz="2800" dirty="0"/>
              <a:t>is particle radiation consisting of two protons and two neutrons. </a:t>
            </a:r>
            <a:endParaRPr lang="tr-TR" sz="2800" dirty="0"/>
          </a:p>
          <a:p>
            <a:pPr lvl="2" algn="just"/>
            <a:r>
              <a:rPr lang="tr-TR" sz="2800" dirty="0"/>
              <a:t>is </a:t>
            </a:r>
            <a:r>
              <a:rPr lang="en-GB" sz="2800" dirty="0"/>
              <a:t>emitted from the</a:t>
            </a:r>
            <a:r>
              <a:rPr lang="tr-TR" sz="2800" dirty="0"/>
              <a:t> nucleus </a:t>
            </a:r>
            <a:r>
              <a:rPr lang="en-GB" sz="2800" dirty="0"/>
              <a:t>of some</a:t>
            </a:r>
            <a:r>
              <a:rPr lang="tr-TR" sz="2800" dirty="0"/>
              <a:t> radionuclides</a:t>
            </a:r>
            <a:r>
              <a:rPr lang="en-GB" sz="2800" dirty="0"/>
              <a:t> during</a:t>
            </a:r>
            <a:r>
              <a:rPr lang="tr-TR" sz="2800" dirty="0"/>
              <a:t> radioactive decay.</a:t>
            </a:r>
          </a:p>
          <a:p>
            <a:pPr lvl="2" algn="just"/>
            <a:r>
              <a:rPr lang="tr-TR" sz="2800" dirty="0"/>
              <a:t>is </a:t>
            </a:r>
            <a:r>
              <a:rPr lang="en-GB" sz="2800" dirty="0"/>
              <a:t>absorbed very quickly by matter </a:t>
            </a:r>
            <a:r>
              <a:rPr lang="tr-TR" sz="2800" dirty="0"/>
              <a:t>  </a:t>
            </a:r>
          </a:p>
          <a:p>
            <a:pPr lvl="2" algn="just"/>
            <a:r>
              <a:rPr lang="en-GB" sz="2800" dirty="0"/>
              <a:t>have only a very short range </a:t>
            </a:r>
            <a:endParaRPr lang="tr-TR" sz="2800" dirty="0"/>
          </a:p>
          <a:p>
            <a:pPr lvl="2" algn="just"/>
            <a:r>
              <a:rPr lang="en-GB" sz="2800" dirty="0"/>
              <a:t>can be shielded by a sheet of paper.</a:t>
            </a:r>
            <a:endParaRPr lang="tr-TR" sz="2800" dirty="0"/>
          </a:p>
        </p:txBody>
      </p:sp>
      <p:pic>
        <p:nvPicPr>
          <p:cNvPr id="4" name="rad-symbol" descr="rad-symbol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2380" y="427986"/>
            <a:ext cx="1323865" cy="1167992"/>
          </a:xfrm>
          <a:prstGeom prst="rect">
            <a:avLst/>
          </a:prstGeom>
          <a:ln w="12700">
            <a:miter lim="400000"/>
          </a:ln>
        </p:spPr>
      </p:pic>
      <p:pic>
        <p:nvPicPr>
          <p:cNvPr id="3074" name="Picture 2" descr="Alpha particle - Wikipedi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6878" y="1991473"/>
            <a:ext cx="2965035" cy="2016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Radiation - Wikipedi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6878" y="4274939"/>
            <a:ext cx="2993718" cy="1584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65787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6994" y="620688"/>
            <a:ext cx="10055781" cy="1116673"/>
          </a:xfrm>
        </p:spPr>
        <p:txBody>
          <a:bodyPr/>
          <a:lstStyle/>
          <a:p>
            <a:r>
              <a:rPr lang="en-GB" b="1" dirty="0">
                <a:solidFill>
                  <a:srgbClr val="C00000"/>
                </a:solidFill>
                <a:latin typeface="+mn-lt"/>
              </a:rPr>
              <a:t>Learning 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6995" y="1845734"/>
            <a:ext cx="9893962" cy="4023360"/>
          </a:xfrm>
        </p:spPr>
        <p:txBody>
          <a:bodyPr>
            <a:normAutofit/>
          </a:bodyPr>
          <a:lstStyle/>
          <a:p>
            <a:pPr lvl="1"/>
            <a:r>
              <a:rPr lang="tr-TR" sz="3000" dirty="0"/>
              <a:t>Models of Atom</a:t>
            </a:r>
          </a:p>
          <a:p>
            <a:pPr lvl="1"/>
            <a:r>
              <a:rPr lang="tr-TR" sz="3000" dirty="0"/>
              <a:t>History of Atom, Radiation and Radioactivity</a:t>
            </a:r>
          </a:p>
          <a:p>
            <a:pPr lvl="1"/>
            <a:r>
              <a:rPr lang="tr-TR" sz="3000" dirty="0"/>
              <a:t>Nucleus of Atom </a:t>
            </a:r>
          </a:p>
          <a:p>
            <a:pPr lvl="1"/>
            <a:r>
              <a:rPr lang="tr-TR" sz="3000" dirty="0"/>
              <a:t>Radiation </a:t>
            </a:r>
          </a:p>
          <a:p>
            <a:pPr lvl="1"/>
            <a:r>
              <a:rPr lang="tr-TR" sz="3000" dirty="0"/>
              <a:t>Elektromagnetic Spectrum</a:t>
            </a:r>
            <a:endParaRPr lang="en-GB" sz="3000" dirty="0"/>
          </a:p>
          <a:p>
            <a:pPr lvl="1"/>
            <a:r>
              <a:rPr lang="en-GB" sz="3000" dirty="0"/>
              <a:t>Difference</a:t>
            </a:r>
            <a:r>
              <a:rPr lang="tr-TR" sz="3000" dirty="0"/>
              <a:t>s</a:t>
            </a:r>
            <a:r>
              <a:rPr lang="en-GB" sz="3000" dirty="0"/>
              <a:t> between ionizing and non-ionizing radiation</a:t>
            </a:r>
          </a:p>
          <a:p>
            <a:pPr lvl="1"/>
            <a:r>
              <a:rPr lang="en-GB" sz="3000" dirty="0"/>
              <a:t>Difference</a:t>
            </a:r>
            <a:r>
              <a:rPr lang="tr-TR" sz="3000" dirty="0"/>
              <a:t>s</a:t>
            </a:r>
            <a:r>
              <a:rPr lang="en-GB" sz="3000" dirty="0"/>
              <a:t> between radioactivity and radiation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67188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C00000"/>
                </a:solidFill>
              </a:rPr>
              <a:t>Beta </a:t>
            </a:r>
            <a:r>
              <a:rPr lang="tr-TR" b="1" dirty="0">
                <a:solidFill>
                  <a:srgbClr val="C00000"/>
                </a:solidFill>
              </a:rPr>
              <a:t>R</a:t>
            </a:r>
            <a:r>
              <a:rPr lang="en-GB" b="1" dirty="0" err="1">
                <a:solidFill>
                  <a:srgbClr val="C00000"/>
                </a:solidFill>
              </a:rPr>
              <a:t>adiation</a:t>
            </a:r>
            <a:r>
              <a:rPr lang="tr-TR" b="1" dirty="0">
                <a:solidFill>
                  <a:srgbClr val="C00000"/>
                </a:solidFill>
              </a:rPr>
              <a:t>s </a:t>
            </a:r>
            <a:r>
              <a:rPr lang="en-GB" dirty="0"/>
              <a:t>(β) </a:t>
            </a:r>
            <a:endParaRPr lang="en-GB" b="1" dirty="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7787" y="1845734"/>
            <a:ext cx="8136905" cy="4023360"/>
          </a:xfrm>
        </p:spPr>
        <p:txBody>
          <a:bodyPr>
            <a:noAutofit/>
          </a:bodyPr>
          <a:lstStyle/>
          <a:p>
            <a:pPr lvl="1" algn="just"/>
            <a:r>
              <a:rPr lang="en-GB" sz="2400" dirty="0"/>
              <a:t>are high energy, high speed </a:t>
            </a:r>
            <a:r>
              <a:rPr lang="en-GB" sz="2400" dirty="0">
                <a:hlinkClick r:id="rId2"/>
              </a:rPr>
              <a:t>electrons</a:t>
            </a:r>
            <a:r>
              <a:rPr lang="en-GB" sz="2400" dirty="0"/>
              <a:t> (β</a:t>
            </a:r>
            <a:r>
              <a:rPr lang="en-GB" sz="2400" baseline="30000" dirty="0"/>
              <a:t>-</a:t>
            </a:r>
            <a:r>
              <a:rPr lang="en-GB" sz="2400" dirty="0"/>
              <a:t>) or positrons (β</a:t>
            </a:r>
            <a:r>
              <a:rPr lang="en-GB" sz="2400" baseline="30000" dirty="0"/>
              <a:t>+</a:t>
            </a:r>
            <a:r>
              <a:rPr lang="en-GB" sz="2400" dirty="0"/>
              <a:t>) </a:t>
            </a:r>
            <a:endParaRPr lang="tr-TR" sz="2400" dirty="0"/>
          </a:p>
          <a:p>
            <a:pPr lvl="1" algn="just"/>
            <a:r>
              <a:rPr lang="en-GB" sz="2400" dirty="0"/>
              <a:t>are </a:t>
            </a:r>
            <a:r>
              <a:rPr lang="tr-TR" sz="2400" dirty="0"/>
              <a:t>emited</a:t>
            </a:r>
            <a:r>
              <a:rPr lang="en-GB" sz="2400" dirty="0"/>
              <a:t> from the nucleus by some </a:t>
            </a:r>
            <a:r>
              <a:rPr lang="en-GB" sz="2400" dirty="0">
                <a:hlinkClick r:id="rId2"/>
              </a:rPr>
              <a:t>radionuclides</a:t>
            </a:r>
            <a:r>
              <a:rPr lang="en-GB" sz="2400" dirty="0"/>
              <a:t> during </a:t>
            </a:r>
            <a:r>
              <a:rPr lang="en-GB" sz="2400" dirty="0">
                <a:hlinkClick r:id="rId2"/>
              </a:rPr>
              <a:t>radioactive</a:t>
            </a:r>
            <a:r>
              <a:rPr lang="en-GB" sz="2400" dirty="0"/>
              <a:t> </a:t>
            </a:r>
            <a:r>
              <a:rPr lang="en-GB" sz="2400" dirty="0">
                <a:hlinkClick r:id="rId2"/>
              </a:rPr>
              <a:t>decay</a:t>
            </a:r>
            <a:r>
              <a:rPr lang="en-GB" sz="2400" dirty="0"/>
              <a:t> </a:t>
            </a:r>
            <a:endParaRPr lang="tr-TR" sz="2400" dirty="0"/>
          </a:p>
          <a:p>
            <a:pPr lvl="1" algn="just"/>
            <a:endParaRPr lang="tr-TR" sz="2400" dirty="0"/>
          </a:p>
          <a:p>
            <a:pPr lvl="1" algn="just"/>
            <a:r>
              <a:rPr lang="en-GB" sz="2400" dirty="0"/>
              <a:t>can be shielded easily, for example, by an aluminium sheet a few millimetres thick.</a:t>
            </a:r>
            <a:endParaRPr lang="tr-TR" sz="2400" dirty="0"/>
          </a:p>
          <a:p>
            <a:pPr lvl="1" algn="just"/>
            <a:r>
              <a:rPr lang="en-GB" sz="2400" dirty="0"/>
              <a:t>has a lower biological effectiveness than alpha radiation.</a:t>
            </a:r>
            <a:endParaRPr lang="tr-TR" sz="2400" dirty="0"/>
          </a:p>
        </p:txBody>
      </p:sp>
      <p:pic>
        <p:nvPicPr>
          <p:cNvPr id="4" name="rad-symbol" descr="rad-symbo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32380" y="427986"/>
            <a:ext cx="1323865" cy="1167992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84624" y="1988840"/>
            <a:ext cx="2619375" cy="1619250"/>
          </a:xfrm>
          <a:prstGeom prst="rect">
            <a:avLst/>
          </a:prstGeom>
        </p:spPr>
      </p:pic>
      <p:pic>
        <p:nvPicPr>
          <p:cNvPr id="7" name="Picture 2" descr="Radiation - Wikipedi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8195" y="4149080"/>
            <a:ext cx="2993718" cy="1584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987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Başlık 1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tr-TR" b="1" dirty="0">
                <a:solidFill>
                  <a:srgbClr val="C00000"/>
                </a:solidFill>
                <a:latin typeface="+mn-lt"/>
              </a:rPr>
              <a:t>Timeline of Atomic Models</a:t>
            </a:r>
          </a:p>
        </p:txBody>
      </p:sp>
      <p:pic>
        <p:nvPicPr>
          <p:cNvPr id="1026" name="Picture 2" descr="The History of the Atom: Theories and Model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780" y="286604"/>
            <a:ext cx="11449272" cy="5731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0426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>
                <a:solidFill>
                  <a:srgbClr val="C00000"/>
                </a:solidFill>
                <a:latin typeface="+mn-lt"/>
              </a:rPr>
              <a:t>Democritus</a:t>
            </a:r>
            <a:endParaRPr lang="en-GB" b="1" dirty="0">
              <a:solidFill>
                <a:srgbClr val="C00000"/>
              </a:solidFill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9756" y="1845734"/>
            <a:ext cx="7632848" cy="3862858"/>
          </a:xfrm>
        </p:spPr>
        <p:txBody>
          <a:bodyPr>
            <a:normAutofit/>
          </a:bodyPr>
          <a:lstStyle/>
          <a:p>
            <a:pPr lvl="1" algn="just"/>
            <a:r>
              <a:rPr lang="tr-TR" sz="3000" dirty="0"/>
              <a:t>Democritus  </a:t>
            </a:r>
          </a:p>
          <a:p>
            <a:pPr lvl="2" algn="just"/>
            <a:r>
              <a:rPr lang="tr-TR" sz="2601" dirty="0"/>
              <a:t>was the first person talking about the idea of atom</a:t>
            </a:r>
          </a:p>
          <a:p>
            <a:pPr lvl="2" algn="just"/>
            <a:r>
              <a:rPr lang="tr-TR" sz="2601" dirty="0"/>
              <a:t>lived about 2500 years ago</a:t>
            </a:r>
          </a:p>
          <a:p>
            <a:pPr lvl="2" algn="just"/>
            <a:r>
              <a:rPr lang="tr-TR" sz="2601" dirty="0"/>
              <a:t>wasn’t a scientist</a:t>
            </a:r>
          </a:p>
          <a:p>
            <a:pPr lvl="2" algn="just"/>
            <a:r>
              <a:rPr lang="tr-TR" sz="2601" b="1" dirty="0">
                <a:solidFill>
                  <a:srgbClr val="FF0000"/>
                </a:solidFill>
              </a:rPr>
              <a:t>didn’t do any experiment </a:t>
            </a:r>
            <a:r>
              <a:rPr lang="tr-TR" sz="2601" dirty="0"/>
              <a:t>in laboratory to prove his idea</a:t>
            </a:r>
          </a:p>
          <a:p>
            <a:pPr lvl="2" algn="just"/>
            <a:r>
              <a:rPr lang="tr-TR" sz="2601" dirty="0"/>
              <a:t>was a philosopher </a:t>
            </a:r>
          </a:p>
          <a:p>
            <a:endParaRPr lang="tr-TR" sz="2400" dirty="0"/>
          </a:p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2644" y="1850967"/>
            <a:ext cx="2505075" cy="385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682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Democritus</a:t>
            </a:r>
            <a:endParaRPr lang="en-GB" b="1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7788" y="1845734"/>
            <a:ext cx="7920879" cy="4023360"/>
          </a:xfrm>
        </p:spPr>
        <p:txBody>
          <a:bodyPr>
            <a:normAutofit/>
          </a:bodyPr>
          <a:lstStyle/>
          <a:p>
            <a:pPr algn="just"/>
            <a:r>
              <a:rPr lang="tr-TR" sz="2400" dirty="0"/>
              <a:t>Democritus said that </a:t>
            </a:r>
          </a:p>
          <a:p>
            <a:pPr lvl="1" algn="just"/>
            <a:r>
              <a:rPr lang="tr-TR" sz="2200" dirty="0"/>
              <a:t>Imagine you have an object (like bread) and you cut it in half, </a:t>
            </a:r>
          </a:p>
          <a:p>
            <a:pPr lvl="1" algn="just"/>
            <a:r>
              <a:rPr lang="tr-TR" sz="2200" dirty="0"/>
              <a:t>then you take half of it and you cut it in half again </a:t>
            </a:r>
          </a:p>
          <a:p>
            <a:pPr lvl="1" algn="just"/>
            <a:r>
              <a:rPr lang="tr-TR" sz="2200" dirty="0"/>
              <a:t>and go on, go on, go on this idea</a:t>
            </a:r>
          </a:p>
          <a:p>
            <a:pPr algn="just"/>
            <a:r>
              <a:rPr lang="tr-TR" sz="2400" dirty="0"/>
              <a:t>Eventually,</a:t>
            </a:r>
          </a:p>
          <a:p>
            <a:pPr lvl="1" algn="just"/>
            <a:r>
              <a:rPr lang="tr-TR" sz="2200" dirty="0"/>
              <a:t>You have someting that </a:t>
            </a:r>
            <a:r>
              <a:rPr lang="tr-TR" sz="2200" b="1" dirty="0">
                <a:solidFill>
                  <a:srgbClr val="FF0000"/>
                </a:solidFill>
              </a:rPr>
              <a:t>you can’t cut</a:t>
            </a:r>
            <a:r>
              <a:rPr lang="tr-TR" sz="2200" dirty="0"/>
              <a:t> in half anymore</a:t>
            </a:r>
          </a:p>
          <a:p>
            <a:pPr lvl="1" algn="just"/>
            <a:r>
              <a:rPr lang="tr-TR" sz="2200" dirty="0"/>
              <a:t>This particle was called atom by Democritus </a:t>
            </a:r>
          </a:p>
          <a:p>
            <a:pPr algn="just"/>
            <a:r>
              <a:rPr lang="tr-TR" sz="2400" dirty="0"/>
              <a:t>Atom means </a:t>
            </a:r>
            <a:r>
              <a:rPr lang="tr-TR" sz="2400" b="1" dirty="0">
                <a:solidFill>
                  <a:srgbClr val="C00000"/>
                </a:solidFill>
              </a:rPr>
              <a:t>uncuttable</a:t>
            </a:r>
          </a:p>
          <a:p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2684" y="2420888"/>
            <a:ext cx="3025507" cy="2304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73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6994" y="286604"/>
            <a:ext cx="8597817" cy="1450757"/>
          </a:xfrm>
        </p:spPr>
        <p:txBody>
          <a:bodyPr>
            <a:normAutofit/>
          </a:bodyPr>
          <a:lstStyle/>
          <a:p>
            <a:r>
              <a:rPr lang="tr-TR" sz="40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Solid Sphere Model (in 1803, by Dalton)</a:t>
            </a:r>
            <a:endParaRPr lang="en-GB" sz="4000" b="1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5780" y="1916832"/>
            <a:ext cx="6840760" cy="3816424"/>
          </a:xfrm>
        </p:spPr>
        <p:txBody>
          <a:bodyPr>
            <a:normAutofit/>
          </a:bodyPr>
          <a:lstStyle/>
          <a:p>
            <a:pPr lvl="1" algn="just"/>
            <a:r>
              <a:rPr lang="tr-TR" sz="2800" dirty="0"/>
              <a:t>British chemist John Dalton came up with the </a:t>
            </a:r>
            <a:r>
              <a:rPr lang="tr-TR" sz="2800" b="1" dirty="0">
                <a:solidFill>
                  <a:srgbClr val="0070C0"/>
                </a:solidFill>
              </a:rPr>
              <a:t>first scientific experiments</a:t>
            </a:r>
            <a:r>
              <a:rPr lang="tr-TR" sz="2800" b="1" dirty="0">
                <a:solidFill>
                  <a:srgbClr val="FF0000"/>
                </a:solidFill>
              </a:rPr>
              <a:t> </a:t>
            </a:r>
            <a:r>
              <a:rPr lang="tr-TR" sz="2800" dirty="0"/>
              <a:t>about atom.</a:t>
            </a:r>
          </a:p>
          <a:p>
            <a:pPr lvl="1" algn="just"/>
            <a:endParaRPr lang="tr-TR" sz="2800" dirty="0"/>
          </a:p>
          <a:p>
            <a:pPr lvl="1" algn="just"/>
            <a:endParaRPr lang="tr-TR" sz="2800" dirty="0"/>
          </a:p>
          <a:p>
            <a:pPr lvl="1" algn="just"/>
            <a:r>
              <a:rPr lang="tr-TR" sz="2800" dirty="0"/>
              <a:t>Dalton showed that </a:t>
            </a:r>
          </a:p>
          <a:p>
            <a:pPr lvl="2" algn="just"/>
            <a:r>
              <a:rPr lang="tr-TR" sz="2800" dirty="0"/>
              <a:t>Matter was made of </a:t>
            </a:r>
            <a:r>
              <a:rPr lang="tr-TR" sz="2800" b="1" dirty="0">
                <a:solidFill>
                  <a:srgbClr val="0070C0"/>
                </a:solidFill>
              </a:rPr>
              <a:t>tiny little particles</a:t>
            </a:r>
          </a:p>
          <a:p>
            <a:pPr lvl="2" algn="just"/>
            <a:r>
              <a:rPr lang="tr-TR" sz="2800" dirty="0"/>
              <a:t>This tiny particle was called atom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6620" y="2204864"/>
            <a:ext cx="3322215" cy="3280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919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6994" y="286604"/>
            <a:ext cx="8597817" cy="1450757"/>
          </a:xfrm>
        </p:spPr>
        <p:txBody>
          <a:bodyPr>
            <a:normAutofit/>
          </a:bodyPr>
          <a:lstStyle/>
          <a:p>
            <a:r>
              <a:rPr lang="tr-TR" sz="40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Solid Sphere Model (in 1808, by Dalton)</a:t>
            </a:r>
            <a:endParaRPr lang="en-GB" sz="4000" b="1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7788" y="1844824"/>
            <a:ext cx="7488832" cy="3744416"/>
          </a:xfrm>
        </p:spPr>
        <p:txBody>
          <a:bodyPr>
            <a:normAutofit/>
          </a:bodyPr>
          <a:lstStyle/>
          <a:p>
            <a:pPr algn="just"/>
            <a:r>
              <a:rPr lang="tr-TR" sz="2600" dirty="0"/>
              <a:t>According to Dalton </a:t>
            </a:r>
          </a:p>
          <a:p>
            <a:pPr algn="just"/>
            <a:endParaRPr lang="tr-TR" sz="2600" dirty="0"/>
          </a:p>
          <a:p>
            <a:pPr lvl="1" algn="just"/>
            <a:r>
              <a:rPr lang="en-GB" sz="2600" dirty="0"/>
              <a:t>Atoms are </a:t>
            </a:r>
            <a:r>
              <a:rPr lang="en-GB" sz="2600" b="1" dirty="0">
                <a:solidFill>
                  <a:srgbClr val="0070C0"/>
                </a:solidFill>
              </a:rPr>
              <a:t>indivisible</a:t>
            </a:r>
            <a:r>
              <a:rPr lang="en-GB" sz="2600" dirty="0"/>
              <a:t> particles  </a:t>
            </a:r>
            <a:endParaRPr lang="tr-TR" sz="2600" dirty="0"/>
          </a:p>
          <a:p>
            <a:pPr lvl="1" algn="just"/>
            <a:r>
              <a:rPr lang="tr-TR" sz="2600" dirty="0"/>
              <a:t>Atoms can’t be cut them into smaller pieces</a:t>
            </a:r>
          </a:p>
          <a:p>
            <a:pPr lvl="1" algn="just"/>
            <a:r>
              <a:rPr lang="tr-TR" sz="2600" dirty="0"/>
              <a:t>Atoms</a:t>
            </a:r>
            <a:r>
              <a:rPr lang="en-GB" sz="2600" dirty="0"/>
              <a:t> cannot be destroyed in a chemical reaction</a:t>
            </a:r>
          </a:p>
          <a:p>
            <a:pPr lvl="1" algn="just"/>
            <a:r>
              <a:rPr lang="en-GB" sz="2600" dirty="0"/>
              <a:t>Atoms of different element have different chemical properties</a:t>
            </a:r>
          </a:p>
          <a:p>
            <a:pPr lvl="1" algn="just"/>
            <a:r>
              <a:rPr lang="tr-TR" sz="2600" dirty="0"/>
              <a:t>Different atom has a </a:t>
            </a:r>
            <a:r>
              <a:rPr lang="tr-TR" sz="2600" b="1" dirty="0">
                <a:solidFill>
                  <a:srgbClr val="0070C0"/>
                </a:solidFill>
              </a:rPr>
              <a:t>different symbol</a:t>
            </a:r>
          </a:p>
          <a:p>
            <a:endParaRPr lang="tr-T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7110" y="1844824"/>
            <a:ext cx="2795402" cy="4032448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64B1829-8C7C-173D-4684-C98013FB51AB}"/>
              </a:ext>
            </a:extLst>
          </p:cNvPr>
          <p:cNvSpPr txBox="1">
            <a:spLocks/>
          </p:cNvSpPr>
          <p:nvPr/>
        </p:nvSpPr>
        <p:spPr>
          <a:xfrm>
            <a:off x="9334772" y="328152"/>
            <a:ext cx="2448272" cy="607876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13" indent="-91413" algn="l" defTabSz="914126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99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3933" indent="-182825" algn="l" defTabSz="914126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799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758" indent="-182825" algn="l" defTabSz="914126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583" indent="-182825" algn="l" defTabSz="914126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408" indent="-182825" algn="l" defTabSz="914126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099670" indent="-228531" algn="l" defTabSz="914126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610" indent="-228531" algn="l" defTabSz="914126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550" indent="-228531" algn="l" defTabSz="914126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490" indent="-228531" algn="l" defTabSz="914126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GB" sz="2000" b="1" dirty="0">
                <a:solidFill>
                  <a:srgbClr val="0070C0"/>
                </a:solidFill>
              </a:rPr>
              <a:t>indivisible</a:t>
            </a:r>
            <a:r>
              <a:rPr lang="en-GB" sz="2000" dirty="0"/>
              <a:t> = </a:t>
            </a:r>
            <a:r>
              <a:rPr lang="en-GB" sz="2000" dirty="0" err="1"/>
              <a:t>bölünmez</a:t>
            </a:r>
            <a:r>
              <a:rPr lang="en-GB" sz="2000" dirty="0"/>
              <a:t>  </a:t>
            </a:r>
            <a:endParaRPr lang="tr-TR" sz="2000" dirty="0"/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102706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02006FA4-1611-4B07-AF7F-85CF6D20EB3E}"/>
    </a:ext>
  </a:extLst>
</a:theme>
</file>

<file path=ppt/theme/theme2.xml><?xml version="1.0" encoding="utf-8"?>
<a:theme xmlns:a="http://schemas.openxmlformats.org/drawingml/2006/main" name="Ofis Teması">
  <a:themeElements>
    <a:clrScheme name="Math_16x9">
      <a:dk1>
        <a:srgbClr val="465562"/>
      </a:dk1>
      <a:lt1>
        <a:srgbClr val="FFFFFF"/>
      </a:lt1>
      <a:dk2>
        <a:srgbClr val="000000"/>
      </a:dk2>
      <a:lt2>
        <a:srgbClr val="F2ECE2"/>
      </a:lt2>
      <a:accent1>
        <a:srgbClr val="9BAAB7"/>
      </a:accent1>
      <a:accent2>
        <a:srgbClr val="B8D082"/>
      </a:accent2>
      <a:accent3>
        <a:srgbClr val="EFDB85"/>
      </a:accent3>
      <a:accent4>
        <a:srgbClr val="E8A565"/>
      </a:accent4>
      <a:accent5>
        <a:srgbClr val="BC9AAE"/>
      </a:accent5>
      <a:accent6>
        <a:srgbClr val="BABABA"/>
      </a:accent6>
      <a:hlink>
        <a:srgbClr val="8FC48C"/>
      </a:hlink>
      <a:folHlink>
        <a:srgbClr val="A97C96"/>
      </a:folHlink>
    </a:clrScheme>
    <a:fontScheme name="Euphemia">
      <a:majorFont>
        <a:latin typeface="Euphemia"/>
        <a:ea typeface=""/>
        <a:cs typeface=""/>
      </a:majorFont>
      <a:minorFont>
        <a:latin typeface="Euphem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eması">
  <a:themeElements>
    <a:clrScheme name="Math_16x9">
      <a:dk1>
        <a:srgbClr val="465562"/>
      </a:dk1>
      <a:lt1>
        <a:srgbClr val="FFFFFF"/>
      </a:lt1>
      <a:dk2>
        <a:srgbClr val="000000"/>
      </a:dk2>
      <a:lt2>
        <a:srgbClr val="F2ECE2"/>
      </a:lt2>
      <a:accent1>
        <a:srgbClr val="9BAAB7"/>
      </a:accent1>
      <a:accent2>
        <a:srgbClr val="B8D082"/>
      </a:accent2>
      <a:accent3>
        <a:srgbClr val="EFDB85"/>
      </a:accent3>
      <a:accent4>
        <a:srgbClr val="E8A565"/>
      </a:accent4>
      <a:accent5>
        <a:srgbClr val="BC9AAE"/>
      </a:accent5>
      <a:accent6>
        <a:srgbClr val="BABABA"/>
      </a:accent6>
      <a:hlink>
        <a:srgbClr val="8FC48C"/>
      </a:hlink>
      <a:folHlink>
        <a:srgbClr val="A97C96"/>
      </a:folHlink>
    </a:clrScheme>
    <a:fontScheme name="Euphemia">
      <a:majorFont>
        <a:latin typeface="Euphemia"/>
        <a:ea typeface=""/>
        <a:cs typeface=""/>
      </a:majorFont>
      <a:minorFont>
        <a:latin typeface="Euphem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3461</TotalTime>
  <Words>1973</Words>
  <Application>Microsoft Office PowerPoint</Application>
  <PresentationFormat>Custom</PresentationFormat>
  <Paragraphs>269</Paragraphs>
  <Slides>40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8" baseType="lpstr">
      <vt:lpstr>Arial</vt:lpstr>
      <vt:lpstr>Calibri</vt:lpstr>
      <vt:lpstr>Calibri </vt:lpstr>
      <vt:lpstr>Calibri Light</vt:lpstr>
      <vt:lpstr>Euphemia</vt:lpstr>
      <vt:lpstr>Verdana</vt:lpstr>
      <vt:lpstr>Wingdings</vt:lpstr>
      <vt:lpstr>Retrospect</vt:lpstr>
      <vt:lpstr>Radiation</vt:lpstr>
      <vt:lpstr>Motivation  Radiation is used in our daily life, especially in medical imaging.  X-ray Imaging, Computed Tomograpy,  Radiotherapy ,Fluoroscopy , ......</vt:lpstr>
      <vt:lpstr>Motivation  Radiation has many beneficial uses.  Radiation is used for many purposes in industry</vt:lpstr>
      <vt:lpstr>Learning Objectives</vt:lpstr>
      <vt:lpstr>Timeline of Atomic Models</vt:lpstr>
      <vt:lpstr>Democritus</vt:lpstr>
      <vt:lpstr>Democritus</vt:lpstr>
      <vt:lpstr>Solid Sphere Model (in 1803, by Dalton)</vt:lpstr>
      <vt:lpstr>Solid Sphere Model (in 1808, by Dalton)</vt:lpstr>
      <vt:lpstr>Plum Pudding Model (in 1904, by Thomson )</vt:lpstr>
      <vt:lpstr>Plum Pudding Model (in 1904, by Thomson )</vt:lpstr>
      <vt:lpstr>Nuclear model (in 1911 by Rutherford)</vt:lpstr>
      <vt:lpstr>Nuclear model (in 1911 by Rutherford)</vt:lpstr>
      <vt:lpstr>Alpha Scattering Experiment</vt:lpstr>
      <vt:lpstr>Alpha Scattering Experiment</vt:lpstr>
      <vt:lpstr>Rutherford couldn't explain</vt:lpstr>
      <vt:lpstr>Planetary model (in 1913, by Bohr)</vt:lpstr>
      <vt:lpstr>Planetary model (in 1913, by Bohr)</vt:lpstr>
      <vt:lpstr>Bohr’s atomic model is based on four postulates: Bohr solved the problem that Rutherford could not explain</vt:lpstr>
      <vt:lpstr>History of atom and radiation (together)</vt:lpstr>
      <vt:lpstr>Atomic Nucleus</vt:lpstr>
      <vt:lpstr>Atomic Number</vt:lpstr>
      <vt:lpstr>Composition of nucleus </vt:lpstr>
      <vt:lpstr>Isotop</vt:lpstr>
      <vt:lpstr>Isotop</vt:lpstr>
      <vt:lpstr>Isobars</vt:lpstr>
      <vt:lpstr>Isotones</vt:lpstr>
      <vt:lpstr>Rewiev Nomeclacture</vt:lpstr>
      <vt:lpstr>Radiation</vt:lpstr>
      <vt:lpstr>Radiation</vt:lpstr>
      <vt:lpstr>Radiation</vt:lpstr>
      <vt:lpstr>Radiation</vt:lpstr>
      <vt:lpstr>Radioactivity</vt:lpstr>
      <vt:lpstr>What is the difference between radioactivity and radiation?</vt:lpstr>
      <vt:lpstr>PowerPoint Presentation</vt:lpstr>
      <vt:lpstr>Ionizing Electromagnetic Radiation  (What is the difference between gamma rays and X-rays?)</vt:lpstr>
      <vt:lpstr>X-Ray (1895 by Wilhelm Conrad Rontgen)</vt:lpstr>
      <vt:lpstr>Gamma-Ray</vt:lpstr>
      <vt:lpstr>Alpha Radiation</vt:lpstr>
      <vt:lpstr>Beta Radiations (β)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Başlık Düzeni</dc:title>
  <dc:creator>Samsung</dc:creator>
  <cp:lastModifiedBy>Doç. Dr. Osman GÜNAY</cp:lastModifiedBy>
  <cp:revision>228</cp:revision>
  <dcterms:created xsi:type="dcterms:W3CDTF">2021-01-03T21:40:38Z</dcterms:created>
  <dcterms:modified xsi:type="dcterms:W3CDTF">2022-12-14T18:33:00Z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0x010100AA3F7D94069FF64A86F7DFF56D60E3BE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CampaignTags">
    <vt:lpwstr/>
  </property>
  <property fmtid="{D5CDD505-2E9C-101B-9397-08002B2CF9AE}" pid="7" name="ScenarioTags">
    <vt:lpwstr/>
  </property>
</Properties>
</file>